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1"/>
  </p:sldMasterIdLst>
  <p:notesMasterIdLst>
    <p:notesMasterId r:id="rId28"/>
  </p:notesMasterIdLst>
  <p:handoutMasterIdLst>
    <p:handoutMasterId r:id="rId29"/>
  </p:handoutMasterIdLst>
  <p:sldIdLst>
    <p:sldId id="282" r:id="rId2"/>
    <p:sldId id="256" r:id="rId3"/>
    <p:sldId id="257" r:id="rId4"/>
    <p:sldId id="258" r:id="rId5"/>
    <p:sldId id="265" r:id="rId6"/>
    <p:sldId id="259" r:id="rId7"/>
    <p:sldId id="260" r:id="rId8"/>
    <p:sldId id="261" r:id="rId9"/>
    <p:sldId id="262" r:id="rId10"/>
    <p:sldId id="280" r:id="rId11"/>
    <p:sldId id="263" r:id="rId12"/>
    <p:sldId id="268" r:id="rId13"/>
    <p:sldId id="266" r:id="rId14"/>
    <p:sldId id="267" r:id="rId15"/>
    <p:sldId id="269" r:id="rId16"/>
    <p:sldId id="275" r:id="rId17"/>
    <p:sldId id="271" r:id="rId18"/>
    <p:sldId id="272" r:id="rId19"/>
    <p:sldId id="273" r:id="rId20"/>
    <p:sldId id="274" r:id="rId21"/>
    <p:sldId id="276" r:id="rId22"/>
    <p:sldId id="277" r:id="rId23"/>
    <p:sldId id="278" r:id="rId24"/>
    <p:sldId id="281" r:id="rId25"/>
    <p:sldId id="264" r:id="rId26"/>
    <p:sldId id="279" r:id="rId27"/>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50000"/>
    <a:srgbClr val="FFFF66"/>
    <a:srgbClr val="FFCC00"/>
    <a:srgbClr val="00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p:scale>
          <a:sx n="71" d="100"/>
          <a:sy n="71" d="100"/>
        </p:scale>
        <p:origin x="-2064" y="-6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64" y="-6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2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a:lvl1pPr>
          </a:lstStyle>
          <a:p>
            <a:endParaRPr lang="en-US"/>
          </a:p>
        </p:txBody>
      </p:sp>
      <p:sp>
        <p:nvSpPr>
          <p:cNvPr id="15363" name="Rectangle 1027"/>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5364" name="Rectangle 1028"/>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a:lvl1pPr>
          </a:lstStyle>
          <a:p>
            <a:r>
              <a:rPr lang="en-US"/>
              <a:t>Evaluate A Casualty Task #081-831-1000</a:t>
            </a:r>
          </a:p>
        </p:txBody>
      </p:sp>
      <p:sp>
        <p:nvSpPr>
          <p:cNvPr id="15365" name="Rectangle 1029"/>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72384E43-0462-4E65-871D-99E4C6F1400C}" type="slidenum">
              <a:rPr lang="en-US"/>
              <a:pPr/>
              <a:t>‹#›</a:t>
            </a:fld>
            <a:endParaRPr lang="en-US"/>
          </a:p>
        </p:txBody>
      </p:sp>
    </p:spTree>
    <p:extLst>
      <p:ext uri="{BB962C8B-B14F-4D97-AF65-F5344CB8AC3E}">
        <p14:creationId xmlns:p14="http://schemas.microsoft.com/office/powerpoint/2010/main" xmlns="" val="10049346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1026"/>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a:lvl1pPr>
          </a:lstStyle>
          <a:p>
            <a:endParaRPr lang="en-US"/>
          </a:p>
        </p:txBody>
      </p:sp>
      <p:sp>
        <p:nvSpPr>
          <p:cNvPr id="17411" name="Rectangle 1027"/>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741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1029"/>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1030"/>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a:lvl1pPr>
          </a:lstStyle>
          <a:p>
            <a:endParaRPr lang="en-US"/>
          </a:p>
        </p:txBody>
      </p:sp>
      <p:sp>
        <p:nvSpPr>
          <p:cNvPr id="17415" name="Rectangle 1031"/>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DEE9A72-5AA4-4F44-9DCD-D052773F456A}" type="slidenum">
              <a:rPr lang="en-US"/>
              <a:pPr/>
              <a:t>‹#›</a:t>
            </a:fld>
            <a:endParaRPr lang="en-US"/>
          </a:p>
        </p:txBody>
      </p:sp>
    </p:spTree>
    <p:extLst>
      <p:ext uri="{BB962C8B-B14F-4D97-AF65-F5344CB8AC3E}">
        <p14:creationId xmlns:p14="http://schemas.microsoft.com/office/powerpoint/2010/main" xmlns="" val="1029981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9A72-5AA4-4F44-9DCD-D052773F456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2"/>
          <p:cNvGrpSpPr>
            <a:grpSpLocks/>
          </p:cNvGrpSpPr>
          <p:nvPr/>
        </p:nvGrpSpPr>
        <p:grpSpPr bwMode="auto">
          <a:xfrm>
            <a:off x="-7758113" y="1463675"/>
            <a:ext cx="16902113" cy="10795000"/>
            <a:chOff x="-4887" y="922"/>
            <a:chExt cx="10647" cy="6800"/>
          </a:xfrm>
        </p:grpSpPr>
        <p:sp>
          <p:nvSpPr>
            <p:cNvPr id="20483"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endParaRPr lang="en-US"/>
            </a:p>
          </p:txBody>
        </p:sp>
        <p:sp>
          <p:nvSpPr>
            <p:cNvPr id="20484" name="Arc 4"/>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solidFill>
                <a:schemeClr val="folHlink"/>
              </a:solidFill>
              <a:round/>
              <a:headEnd type="none" w="sm" len="sm"/>
              <a:tailEnd type="none" w="sm" len="sm"/>
            </a:ln>
            <a:effectLst/>
          </p:spPr>
          <p:txBody>
            <a:bodyPr/>
            <a:lstStyle/>
            <a:p>
              <a:endParaRPr lang="en-US"/>
            </a:p>
          </p:txBody>
        </p:sp>
      </p:grpSp>
      <p:sp>
        <p:nvSpPr>
          <p:cNvPr id="20485" name="Rectangle 5"/>
          <p:cNvSpPr>
            <a:spLocks noGrp="1" noChangeArrowheads="1"/>
          </p:cNvSpPr>
          <p:nvPr>
            <p:ph type="ctrTitle" sz="quarter"/>
          </p:nvPr>
        </p:nvSpPr>
        <p:spPr>
          <a:xfrm>
            <a:off x="1293813" y="762000"/>
            <a:ext cx="7772400" cy="1143000"/>
          </a:xfrm>
        </p:spPr>
        <p:txBody>
          <a:bodyPr anchor="b"/>
          <a:lstStyle>
            <a:lvl1pPr>
              <a:defRPr/>
            </a:lvl1pPr>
          </a:lstStyle>
          <a:p>
            <a:r>
              <a:rPr lang="en-US"/>
              <a:t>Click to edit Master title style</a:t>
            </a:r>
          </a:p>
        </p:txBody>
      </p:sp>
      <p:sp>
        <p:nvSpPr>
          <p:cNvPr id="20486" name="Rectangle 6"/>
          <p:cNvSpPr>
            <a:spLocks noGrp="1" noChangeArrowheads="1"/>
          </p:cNvSpPr>
          <p:nvPr>
            <p:ph type="subTitle" sz="quarter" idx="1"/>
          </p:nvPr>
        </p:nvSpPr>
        <p:spPr>
          <a:xfrm>
            <a:off x="3429000" y="2085975"/>
            <a:ext cx="5638800" cy="1038225"/>
          </a:xfrm>
        </p:spPr>
        <p:txBody>
          <a:bodyPr lIns="92075" rIns="92075"/>
          <a:lstStyle>
            <a:lvl1pPr marL="0" indent="0">
              <a:lnSpc>
                <a:spcPct val="70000"/>
              </a:lnSpc>
              <a:buFont typeface="Wingdings" pitchFamily="2" charset="2"/>
              <a:buNone/>
              <a:defRPr/>
            </a:lvl1pPr>
          </a:lstStyle>
          <a:p>
            <a:r>
              <a:rPr lang="en-US"/>
              <a:t>Click to edit Master subtitle style</a:t>
            </a:r>
          </a:p>
        </p:txBody>
      </p:sp>
      <p:sp>
        <p:nvSpPr>
          <p:cNvPr id="20487" name="Rectangle 7"/>
          <p:cNvSpPr>
            <a:spLocks noGrp="1" noChangeArrowheads="1"/>
          </p:cNvSpPr>
          <p:nvPr>
            <p:ph type="dt" sz="quarter" idx="2"/>
          </p:nvPr>
        </p:nvSpPr>
        <p:spPr/>
        <p:txBody>
          <a:bodyPr/>
          <a:lstStyle>
            <a:lvl1pPr>
              <a:defRPr/>
            </a:lvl1pPr>
          </a:lstStyle>
          <a:p>
            <a:fld id="{CD4C6B00-EC0C-4ACD-9323-9EB2D8AD79BE}" type="datetime1">
              <a:rPr lang="en-US"/>
              <a:pPr/>
              <a:t>12/15/2014</a:t>
            </a:fld>
            <a:endParaRPr lang="en-US"/>
          </a:p>
        </p:txBody>
      </p:sp>
      <p:sp>
        <p:nvSpPr>
          <p:cNvPr id="20488" name="Rectangle 8"/>
          <p:cNvSpPr>
            <a:spLocks noGrp="1" noChangeArrowheads="1"/>
          </p:cNvSpPr>
          <p:nvPr>
            <p:ph type="ftr" sz="quarter" idx="3"/>
          </p:nvPr>
        </p:nvSpPr>
        <p:spPr>
          <a:xfrm>
            <a:off x="1295400" y="6365875"/>
            <a:ext cx="4267200" cy="457200"/>
          </a:xfrm>
        </p:spPr>
        <p:txBody>
          <a:bodyPr/>
          <a:lstStyle>
            <a:lvl1pPr>
              <a:defRPr/>
            </a:lvl1pPr>
          </a:lstStyle>
          <a:p>
            <a:r>
              <a:rPr lang="en-US"/>
              <a:t>Task # 081-831-1000</a:t>
            </a:r>
          </a:p>
        </p:txBody>
      </p:sp>
      <p:sp>
        <p:nvSpPr>
          <p:cNvPr id="20489" name="Rectangle 9"/>
          <p:cNvSpPr>
            <a:spLocks noGrp="1" noChangeArrowheads="1"/>
          </p:cNvSpPr>
          <p:nvPr>
            <p:ph type="sldNum" sz="quarter" idx="4"/>
          </p:nvPr>
        </p:nvSpPr>
        <p:spPr/>
        <p:txBody>
          <a:bodyPr/>
          <a:lstStyle>
            <a:lvl2pPr lvl="1">
              <a:defRPr>
                <a:latin typeface="+mn-lt"/>
              </a:defRPr>
            </a:lvl2pPr>
          </a:lstStyle>
          <a:p>
            <a:pPr lvl="1"/>
            <a:fld id="{93263583-3607-4091-A6B9-C184D407E6BC}" type="slidenum">
              <a:rPr lang="en-US"/>
              <a:pPr lvl="1"/>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2AFC2AF-7105-4E25-893D-8984EB0B5C61}" type="datetime1">
              <a:rPr lang="en-US"/>
              <a:pPr/>
              <a:t>12/15/2014</a:t>
            </a:fld>
            <a:endParaRPr lang="en-US"/>
          </a:p>
        </p:txBody>
      </p:sp>
      <p:sp>
        <p:nvSpPr>
          <p:cNvPr id="5" name="Footer Placeholder 4"/>
          <p:cNvSpPr>
            <a:spLocks noGrp="1"/>
          </p:cNvSpPr>
          <p:nvPr>
            <p:ph type="ftr" sz="quarter" idx="11"/>
          </p:nvPr>
        </p:nvSpPr>
        <p:spPr/>
        <p:txBody>
          <a:bodyPr/>
          <a:lstStyle>
            <a:lvl1pPr>
              <a:defRPr/>
            </a:lvl1pPr>
          </a:lstStyle>
          <a:p>
            <a:r>
              <a:rPr lang="en-US"/>
              <a:t>Task # 081-831-1000</a:t>
            </a:r>
          </a:p>
        </p:txBody>
      </p:sp>
      <p:sp>
        <p:nvSpPr>
          <p:cNvPr id="6" name="Slide Number Placeholder 5"/>
          <p:cNvSpPr>
            <a:spLocks noGrp="1"/>
          </p:cNvSpPr>
          <p:nvPr>
            <p:ph type="sldNum" sz="quarter" idx="12"/>
          </p:nvPr>
        </p:nvSpPr>
        <p:spPr/>
        <p:txBody>
          <a:bodyPr/>
          <a:lstStyle>
            <a:lvl2pPr lvl="1">
              <a:defRPr/>
            </a:lvl2pPr>
          </a:lstStyle>
          <a:p>
            <a:pPr lvl="1"/>
            <a:fld id="{37D5BAB4-22C2-4539-A845-E953B2563070}" type="slidenum">
              <a:rPr lang="en-US"/>
              <a:pPr lvl="1"/>
              <a:t>‹#›</a:t>
            </a:fld>
            <a:endParaRPr lang="en-US">
              <a:latin typeface="+mn-l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2625" y="609600"/>
            <a:ext cx="5908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7E95949-E4DD-4FB0-AC52-959FD9EA56D5}" type="datetime1">
              <a:rPr lang="en-US"/>
              <a:pPr/>
              <a:t>12/15/2014</a:t>
            </a:fld>
            <a:endParaRPr lang="en-US"/>
          </a:p>
        </p:txBody>
      </p:sp>
      <p:sp>
        <p:nvSpPr>
          <p:cNvPr id="5" name="Footer Placeholder 4"/>
          <p:cNvSpPr>
            <a:spLocks noGrp="1"/>
          </p:cNvSpPr>
          <p:nvPr>
            <p:ph type="ftr" sz="quarter" idx="11"/>
          </p:nvPr>
        </p:nvSpPr>
        <p:spPr/>
        <p:txBody>
          <a:bodyPr/>
          <a:lstStyle>
            <a:lvl1pPr>
              <a:defRPr/>
            </a:lvl1pPr>
          </a:lstStyle>
          <a:p>
            <a:r>
              <a:rPr lang="en-US"/>
              <a:t>Task # 081-831-1000</a:t>
            </a:r>
          </a:p>
        </p:txBody>
      </p:sp>
      <p:sp>
        <p:nvSpPr>
          <p:cNvPr id="6" name="Slide Number Placeholder 5"/>
          <p:cNvSpPr>
            <a:spLocks noGrp="1"/>
          </p:cNvSpPr>
          <p:nvPr>
            <p:ph type="sldNum" sz="quarter" idx="12"/>
          </p:nvPr>
        </p:nvSpPr>
        <p:spPr/>
        <p:txBody>
          <a:bodyPr/>
          <a:lstStyle>
            <a:lvl2pPr lvl="1">
              <a:defRPr/>
            </a:lvl2pPr>
          </a:lstStyle>
          <a:p>
            <a:pPr lvl="1"/>
            <a:fld id="{33C319E1-B8E0-463A-BDB1-BFC9D06AF721}" type="slidenum">
              <a:rPr lang="en-US"/>
              <a:pPr lvl="1"/>
              <a:t>‹#›</a:t>
            </a:fld>
            <a:endParaRPr lang="en-US">
              <a:latin typeface="+mn-l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58E5D63-A545-43ED-8080-382681C31F51}" type="datetime1">
              <a:rPr lang="en-US"/>
              <a:pPr/>
              <a:t>12/15/2014</a:t>
            </a:fld>
            <a:endParaRPr lang="en-US"/>
          </a:p>
        </p:txBody>
      </p:sp>
      <p:sp>
        <p:nvSpPr>
          <p:cNvPr id="5" name="Footer Placeholder 4"/>
          <p:cNvSpPr>
            <a:spLocks noGrp="1"/>
          </p:cNvSpPr>
          <p:nvPr>
            <p:ph type="ftr" sz="quarter" idx="11"/>
          </p:nvPr>
        </p:nvSpPr>
        <p:spPr/>
        <p:txBody>
          <a:bodyPr/>
          <a:lstStyle>
            <a:lvl1pPr>
              <a:defRPr/>
            </a:lvl1pPr>
          </a:lstStyle>
          <a:p>
            <a:r>
              <a:rPr lang="en-US"/>
              <a:t>Task # 081-831-1000</a:t>
            </a:r>
          </a:p>
        </p:txBody>
      </p:sp>
      <p:sp>
        <p:nvSpPr>
          <p:cNvPr id="6" name="Slide Number Placeholder 5"/>
          <p:cNvSpPr>
            <a:spLocks noGrp="1"/>
          </p:cNvSpPr>
          <p:nvPr>
            <p:ph type="sldNum" sz="quarter" idx="12"/>
          </p:nvPr>
        </p:nvSpPr>
        <p:spPr/>
        <p:txBody>
          <a:bodyPr/>
          <a:lstStyle>
            <a:lvl2pPr lvl="1">
              <a:defRPr/>
            </a:lvl2pPr>
          </a:lstStyle>
          <a:p>
            <a:pPr lvl="1"/>
            <a:fld id="{02EB4B7C-D6BD-4DA5-9DB0-D7FE214E81D6}" type="slidenum">
              <a:rPr lang="en-US"/>
              <a:pPr lvl="1"/>
              <a:t>‹#›</a:t>
            </a:fld>
            <a:endParaRPr lang="en-US">
              <a:latin typeface="+mn-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C696C47E-28EF-416C-A89B-DA8F3A688146}" type="datetime1">
              <a:rPr lang="en-US"/>
              <a:pPr/>
              <a:t>12/15/2014</a:t>
            </a:fld>
            <a:endParaRPr lang="en-US"/>
          </a:p>
        </p:txBody>
      </p:sp>
      <p:sp>
        <p:nvSpPr>
          <p:cNvPr id="5" name="Footer Placeholder 4"/>
          <p:cNvSpPr>
            <a:spLocks noGrp="1"/>
          </p:cNvSpPr>
          <p:nvPr>
            <p:ph type="ftr" sz="quarter" idx="11"/>
          </p:nvPr>
        </p:nvSpPr>
        <p:spPr/>
        <p:txBody>
          <a:bodyPr/>
          <a:lstStyle>
            <a:lvl1pPr>
              <a:defRPr/>
            </a:lvl1pPr>
          </a:lstStyle>
          <a:p>
            <a:r>
              <a:rPr lang="en-US"/>
              <a:t>Task # 081-831-1000</a:t>
            </a:r>
          </a:p>
        </p:txBody>
      </p:sp>
      <p:sp>
        <p:nvSpPr>
          <p:cNvPr id="6" name="Slide Number Placeholder 5"/>
          <p:cNvSpPr>
            <a:spLocks noGrp="1"/>
          </p:cNvSpPr>
          <p:nvPr>
            <p:ph type="sldNum" sz="quarter" idx="12"/>
          </p:nvPr>
        </p:nvSpPr>
        <p:spPr/>
        <p:txBody>
          <a:bodyPr/>
          <a:lstStyle>
            <a:lvl2pPr lvl="1">
              <a:defRPr/>
            </a:lvl2pPr>
          </a:lstStyle>
          <a:p>
            <a:pPr lvl="1"/>
            <a:fld id="{D00DD0D8-FA0A-48A4-A150-F797C6F4CF14}" type="slidenum">
              <a:rPr lang="en-US"/>
              <a:pPr lvl="1"/>
              <a:t>‹#›</a:t>
            </a:fld>
            <a:endParaRPr lang="en-US">
              <a:latin typeface="+mn-l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7BB503B9-6DF0-4576-BC5B-F56E089405E0}" type="datetime1">
              <a:rPr lang="en-US"/>
              <a:pPr/>
              <a:t>12/15/2014</a:t>
            </a:fld>
            <a:endParaRPr lang="en-US"/>
          </a:p>
        </p:txBody>
      </p:sp>
      <p:sp>
        <p:nvSpPr>
          <p:cNvPr id="6" name="Footer Placeholder 5"/>
          <p:cNvSpPr>
            <a:spLocks noGrp="1"/>
          </p:cNvSpPr>
          <p:nvPr>
            <p:ph type="ftr" sz="quarter" idx="11"/>
          </p:nvPr>
        </p:nvSpPr>
        <p:spPr/>
        <p:txBody>
          <a:bodyPr/>
          <a:lstStyle>
            <a:lvl1pPr>
              <a:defRPr/>
            </a:lvl1pPr>
          </a:lstStyle>
          <a:p>
            <a:r>
              <a:rPr lang="en-US"/>
              <a:t>Task # 081-831-1000</a:t>
            </a:r>
          </a:p>
        </p:txBody>
      </p:sp>
      <p:sp>
        <p:nvSpPr>
          <p:cNvPr id="7" name="Slide Number Placeholder 6"/>
          <p:cNvSpPr>
            <a:spLocks noGrp="1"/>
          </p:cNvSpPr>
          <p:nvPr>
            <p:ph type="sldNum" sz="quarter" idx="12"/>
          </p:nvPr>
        </p:nvSpPr>
        <p:spPr/>
        <p:txBody>
          <a:bodyPr/>
          <a:lstStyle>
            <a:lvl2pPr lvl="1">
              <a:defRPr/>
            </a:lvl2pPr>
          </a:lstStyle>
          <a:p>
            <a:pPr lvl="1"/>
            <a:fld id="{3FDCC668-68EF-4A54-9D63-511C8ADD265D}" type="slidenum">
              <a:rPr lang="en-US"/>
              <a:pPr lvl="1"/>
              <a:t>‹#›</a:t>
            </a:fld>
            <a:endParaRPr lang="en-US">
              <a:latin typeface="+mn-l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6D15C0A2-8A09-419B-8E0C-5CF4E20B8CF8}" type="datetime1">
              <a:rPr lang="en-US"/>
              <a:pPr/>
              <a:t>12/15/2014</a:t>
            </a:fld>
            <a:endParaRPr lang="en-US"/>
          </a:p>
        </p:txBody>
      </p:sp>
      <p:sp>
        <p:nvSpPr>
          <p:cNvPr id="8" name="Footer Placeholder 7"/>
          <p:cNvSpPr>
            <a:spLocks noGrp="1"/>
          </p:cNvSpPr>
          <p:nvPr>
            <p:ph type="ftr" sz="quarter" idx="11"/>
          </p:nvPr>
        </p:nvSpPr>
        <p:spPr/>
        <p:txBody>
          <a:bodyPr/>
          <a:lstStyle>
            <a:lvl1pPr>
              <a:defRPr/>
            </a:lvl1pPr>
          </a:lstStyle>
          <a:p>
            <a:r>
              <a:rPr lang="en-US"/>
              <a:t>Task # 081-831-1000</a:t>
            </a:r>
          </a:p>
        </p:txBody>
      </p:sp>
      <p:sp>
        <p:nvSpPr>
          <p:cNvPr id="9" name="Slide Number Placeholder 8"/>
          <p:cNvSpPr>
            <a:spLocks noGrp="1"/>
          </p:cNvSpPr>
          <p:nvPr>
            <p:ph type="sldNum" sz="quarter" idx="12"/>
          </p:nvPr>
        </p:nvSpPr>
        <p:spPr/>
        <p:txBody>
          <a:bodyPr/>
          <a:lstStyle>
            <a:lvl2pPr lvl="1">
              <a:defRPr/>
            </a:lvl2pPr>
          </a:lstStyle>
          <a:p>
            <a:pPr lvl="1"/>
            <a:fld id="{D9F45BB9-F3CE-4F73-907F-A033C8686A97}" type="slidenum">
              <a:rPr lang="en-US"/>
              <a:pPr lvl="1"/>
              <a:t>‹#›</a:t>
            </a:fld>
            <a:endParaRPr lang="en-US">
              <a:latin typeface="+mn-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7695F8D-3C99-44EB-B619-7F60A27C8C5A}" type="datetime1">
              <a:rPr lang="en-US"/>
              <a:pPr/>
              <a:t>12/15/2014</a:t>
            </a:fld>
            <a:endParaRPr lang="en-US"/>
          </a:p>
        </p:txBody>
      </p:sp>
      <p:sp>
        <p:nvSpPr>
          <p:cNvPr id="4" name="Footer Placeholder 3"/>
          <p:cNvSpPr>
            <a:spLocks noGrp="1"/>
          </p:cNvSpPr>
          <p:nvPr>
            <p:ph type="ftr" sz="quarter" idx="11"/>
          </p:nvPr>
        </p:nvSpPr>
        <p:spPr/>
        <p:txBody>
          <a:bodyPr/>
          <a:lstStyle>
            <a:lvl1pPr>
              <a:defRPr/>
            </a:lvl1pPr>
          </a:lstStyle>
          <a:p>
            <a:r>
              <a:rPr lang="en-US"/>
              <a:t>Task # 081-831-1000</a:t>
            </a:r>
          </a:p>
        </p:txBody>
      </p:sp>
      <p:sp>
        <p:nvSpPr>
          <p:cNvPr id="5" name="Slide Number Placeholder 4"/>
          <p:cNvSpPr>
            <a:spLocks noGrp="1"/>
          </p:cNvSpPr>
          <p:nvPr>
            <p:ph type="sldNum" sz="quarter" idx="12"/>
          </p:nvPr>
        </p:nvSpPr>
        <p:spPr/>
        <p:txBody>
          <a:bodyPr/>
          <a:lstStyle>
            <a:lvl2pPr lvl="1">
              <a:defRPr/>
            </a:lvl2pPr>
          </a:lstStyle>
          <a:p>
            <a:pPr lvl="1"/>
            <a:fld id="{48F0DE3B-92C0-44A7-9DC1-8D6A8F9E7BAC}" type="slidenum">
              <a:rPr lang="en-US"/>
              <a:pPr lvl="1"/>
              <a:t>‹#›</a:t>
            </a:fld>
            <a:endParaRPr lang="en-US">
              <a:latin typeface="+mn-l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03D9A7F-2A4F-4728-B419-0010810297B0}" type="datetime1">
              <a:rPr lang="en-US"/>
              <a:pPr/>
              <a:t>12/15/2014</a:t>
            </a:fld>
            <a:endParaRPr lang="en-US"/>
          </a:p>
        </p:txBody>
      </p:sp>
      <p:sp>
        <p:nvSpPr>
          <p:cNvPr id="3" name="Footer Placeholder 2"/>
          <p:cNvSpPr>
            <a:spLocks noGrp="1"/>
          </p:cNvSpPr>
          <p:nvPr>
            <p:ph type="ftr" sz="quarter" idx="11"/>
          </p:nvPr>
        </p:nvSpPr>
        <p:spPr/>
        <p:txBody>
          <a:bodyPr/>
          <a:lstStyle>
            <a:lvl1pPr>
              <a:defRPr/>
            </a:lvl1pPr>
          </a:lstStyle>
          <a:p>
            <a:r>
              <a:rPr lang="en-US"/>
              <a:t>Task # 081-831-1000</a:t>
            </a:r>
          </a:p>
        </p:txBody>
      </p:sp>
      <p:sp>
        <p:nvSpPr>
          <p:cNvPr id="4" name="Slide Number Placeholder 3"/>
          <p:cNvSpPr>
            <a:spLocks noGrp="1"/>
          </p:cNvSpPr>
          <p:nvPr>
            <p:ph type="sldNum" sz="quarter" idx="12"/>
          </p:nvPr>
        </p:nvSpPr>
        <p:spPr/>
        <p:txBody>
          <a:bodyPr/>
          <a:lstStyle>
            <a:lvl2pPr lvl="1">
              <a:defRPr/>
            </a:lvl2pPr>
          </a:lstStyle>
          <a:p>
            <a:pPr lvl="1"/>
            <a:fld id="{298C879B-3480-4A47-8B70-9E19AB3FEE2D}" type="slidenum">
              <a:rPr lang="en-US"/>
              <a:pPr lvl="1"/>
              <a:t>‹#›</a:t>
            </a:fld>
            <a:endParaRPr lang="en-US">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8CA263E-DFF0-47BB-B9DF-657D1D0A63BC}" type="datetime1">
              <a:rPr lang="en-US"/>
              <a:pPr/>
              <a:t>12/15/2014</a:t>
            </a:fld>
            <a:endParaRPr lang="en-US"/>
          </a:p>
        </p:txBody>
      </p:sp>
      <p:sp>
        <p:nvSpPr>
          <p:cNvPr id="6" name="Footer Placeholder 5"/>
          <p:cNvSpPr>
            <a:spLocks noGrp="1"/>
          </p:cNvSpPr>
          <p:nvPr>
            <p:ph type="ftr" sz="quarter" idx="11"/>
          </p:nvPr>
        </p:nvSpPr>
        <p:spPr/>
        <p:txBody>
          <a:bodyPr/>
          <a:lstStyle>
            <a:lvl1pPr>
              <a:defRPr/>
            </a:lvl1pPr>
          </a:lstStyle>
          <a:p>
            <a:r>
              <a:rPr lang="en-US"/>
              <a:t>Task # 081-831-1000</a:t>
            </a:r>
          </a:p>
        </p:txBody>
      </p:sp>
      <p:sp>
        <p:nvSpPr>
          <p:cNvPr id="7" name="Slide Number Placeholder 6"/>
          <p:cNvSpPr>
            <a:spLocks noGrp="1"/>
          </p:cNvSpPr>
          <p:nvPr>
            <p:ph type="sldNum" sz="quarter" idx="12"/>
          </p:nvPr>
        </p:nvSpPr>
        <p:spPr/>
        <p:txBody>
          <a:bodyPr/>
          <a:lstStyle>
            <a:lvl2pPr lvl="1">
              <a:defRPr/>
            </a:lvl2pPr>
          </a:lstStyle>
          <a:p>
            <a:pPr lvl="1"/>
            <a:fld id="{06E83577-0F1B-452E-B92B-913BF5F631F2}" type="slidenum">
              <a:rPr lang="en-US"/>
              <a:pPr lvl="1"/>
              <a:t>‹#›</a:t>
            </a:fld>
            <a:endParaRPr lang="en-US">
              <a:latin typeface="+mn-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E637D72-CA12-46C9-8421-AD7C9AAFC0BD}" type="datetime1">
              <a:rPr lang="en-US"/>
              <a:pPr/>
              <a:t>12/15/2014</a:t>
            </a:fld>
            <a:endParaRPr lang="en-US"/>
          </a:p>
        </p:txBody>
      </p:sp>
      <p:sp>
        <p:nvSpPr>
          <p:cNvPr id="6" name="Footer Placeholder 5"/>
          <p:cNvSpPr>
            <a:spLocks noGrp="1"/>
          </p:cNvSpPr>
          <p:nvPr>
            <p:ph type="ftr" sz="quarter" idx="11"/>
          </p:nvPr>
        </p:nvSpPr>
        <p:spPr/>
        <p:txBody>
          <a:bodyPr/>
          <a:lstStyle>
            <a:lvl1pPr>
              <a:defRPr/>
            </a:lvl1pPr>
          </a:lstStyle>
          <a:p>
            <a:r>
              <a:rPr lang="en-US"/>
              <a:t>Task # 081-831-1000</a:t>
            </a:r>
          </a:p>
        </p:txBody>
      </p:sp>
      <p:sp>
        <p:nvSpPr>
          <p:cNvPr id="7" name="Slide Number Placeholder 6"/>
          <p:cNvSpPr>
            <a:spLocks noGrp="1"/>
          </p:cNvSpPr>
          <p:nvPr>
            <p:ph type="sldNum" sz="quarter" idx="12"/>
          </p:nvPr>
        </p:nvSpPr>
        <p:spPr/>
        <p:txBody>
          <a:bodyPr/>
          <a:lstStyle>
            <a:lvl2pPr lvl="1">
              <a:defRPr/>
            </a:lvl2pPr>
          </a:lstStyle>
          <a:p>
            <a:pPr lvl="1"/>
            <a:fld id="{DC79303D-AB81-4BC7-888C-71C751936A07}" type="slidenum">
              <a:rPr lang="en-US"/>
              <a:pPr lvl="1"/>
              <a:t>‹#›</a:t>
            </a:fld>
            <a:endParaRPr lang="en-US">
              <a:latin typeface="+mn-l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9458" name="Group 2050"/>
          <p:cNvGrpSpPr>
            <a:grpSpLocks/>
          </p:cNvGrpSpPr>
          <p:nvPr/>
        </p:nvGrpSpPr>
        <p:grpSpPr bwMode="auto">
          <a:xfrm>
            <a:off x="-8405813" y="4763"/>
            <a:ext cx="17538701" cy="13690600"/>
            <a:chOff x="-5295" y="3"/>
            <a:chExt cx="11048" cy="8624"/>
          </a:xfrm>
        </p:grpSpPr>
        <p:sp>
          <p:nvSpPr>
            <p:cNvPr id="19459" name="Freeform 2051"/>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endParaRPr lang="en-US"/>
            </a:p>
          </p:txBody>
        </p:sp>
        <p:sp>
          <p:nvSpPr>
            <p:cNvPr id="19460" name="Arc 2052"/>
            <p:cNvSpPr>
              <a:spLocks/>
            </p:cNvSpPr>
            <p:nvPr/>
          </p:nvSpPr>
          <p:spPr bwMode="auto">
            <a:xfrm>
              <a:off x="-5295" y="3"/>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a:solidFill>
                <a:schemeClr val="folHlink"/>
              </a:solidFill>
              <a:round/>
              <a:headEnd type="none" w="sm" len="sm"/>
              <a:tailEnd type="none" w="sm" len="sm"/>
            </a:ln>
            <a:effectLst/>
          </p:spPr>
          <p:txBody>
            <a:bodyPr/>
            <a:lstStyle/>
            <a:p>
              <a:endParaRPr lang="en-US"/>
            </a:p>
          </p:txBody>
        </p:sp>
      </p:grpSp>
      <p:sp>
        <p:nvSpPr>
          <p:cNvPr id="19461" name="Rectangle 2053"/>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9462" name="Rectangle 2054"/>
          <p:cNvSpPr>
            <a:spLocks noGrp="1" noChangeArrowheads="1"/>
          </p:cNvSpPr>
          <p:nvPr>
            <p:ph type="body" idx="1"/>
          </p:nvPr>
        </p:nvSpPr>
        <p:spPr bwMode="auto">
          <a:xfrm>
            <a:off x="682625" y="1981200"/>
            <a:ext cx="7772400" cy="41148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3" name="Rectangle 2055"/>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6545C526-98FC-4415-8139-E44AFFB2CD9D}" type="datetime1">
              <a:rPr lang="en-US"/>
              <a:pPr/>
              <a:t>12/15/2014</a:t>
            </a:fld>
            <a:endParaRPr lang="en-US"/>
          </a:p>
        </p:txBody>
      </p:sp>
      <p:sp>
        <p:nvSpPr>
          <p:cNvPr id="19464" name="Rectangle 2056"/>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a:lvl1pPr>
          </a:lstStyle>
          <a:p>
            <a:r>
              <a:rPr lang="en-US"/>
              <a:t>Task # 081-831-1000</a:t>
            </a:r>
          </a:p>
        </p:txBody>
      </p:sp>
      <p:sp>
        <p:nvSpPr>
          <p:cNvPr id="19465" name="Rectangle 2057"/>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a:defRPr sz="1400">
                <a:latin typeface="+mj-lt"/>
              </a:defRPr>
            </a:lvl2pPr>
          </a:lstStyle>
          <a:p>
            <a:pPr lvl="1"/>
            <a:fld id="{905F468D-308A-43FE-8E86-B77A8D70C433}" type="slidenum">
              <a:rPr lang="en-US"/>
              <a:pPr lvl="1"/>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lnSpc>
          <a:spcPct val="90000"/>
        </a:lnSpc>
        <a:spcBef>
          <a:spcPct val="20000"/>
        </a:spcBef>
        <a:spcAft>
          <a:spcPct val="0"/>
        </a:spcAft>
        <a:buClr>
          <a:schemeClr val="tx2"/>
        </a:buClr>
        <a:buSzPct val="75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latin typeface="+mn-lt"/>
        </a:defRPr>
      </a:lvl2pPr>
      <a:lvl3pPr marL="1143000" indent="-228600" algn="l" rtl="0" fontAlgn="base">
        <a:spcBef>
          <a:spcPct val="20000"/>
        </a:spcBef>
        <a:spcAft>
          <a:spcPct val="0"/>
        </a:spcAft>
        <a:buClr>
          <a:srgbClr val="00CCFF"/>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tx1"/>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Have-a-Question.gif"/>
          <p:cNvPicPr>
            <a:picLocks noChangeAspect="1"/>
          </p:cNvPicPr>
          <p:nvPr/>
        </p:nvPicPr>
        <p:blipFill>
          <a:blip r:embed="rId3" cstate="print"/>
          <a:srcRect l="11556"/>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E43A7D0-253A-47A9-9459-7521014D9EFA}"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AF56EADA-5554-40E4-99EE-B3DBD0D0143B}" type="slidenum">
              <a:rPr lang="en-US"/>
              <a:pPr lvl="1"/>
              <a:t>10</a:t>
            </a:fld>
            <a:endParaRPr lang="en-US">
              <a:latin typeface="Times New Roman" pitchFamily="18" charset="0"/>
            </a:endParaRPr>
          </a:p>
        </p:txBody>
      </p:sp>
      <p:sp>
        <p:nvSpPr>
          <p:cNvPr id="39938" name="Rectangle 2"/>
          <p:cNvSpPr>
            <a:spLocks noGrp="1" noChangeArrowheads="1"/>
          </p:cNvSpPr>
          <p:nvPr>
            <p:ph type="title"/>
          </p:nvPr>
        </p:nvSpPr>
        <p:spPr/>
        <p:txBody>
          <a:bodyPr/>
          <a:lstStyle/>
          <a:p>
            <a:r>
              <a:rPr lang="en-US"/>
              <a:t>		</a:t>
            </a:r>
            <a:r>
              <a:rPr lang="en-US" sz="6000">
                <a:solidFill>
                  <a:schemeClr val="hlink"/>
                </a:solidFill>
              </a:rPr>
              <a:t>WARNING</a:t>
            </a:r>
          </a:p>
        </p:txBody>
      </p:sp>
      <p:sp>
        <p:nvSpPr>
          <p:cNvPr id="39939" name="Rectangle 3"/>
          <p:cNvSpPr>
            <a:spLocks noGrp="1" noChangeArrowheads="1"/>
          </p:cNvSpPr>
          <p:nvPr>
            <p:ph type="body" idx="1"/>
          </p:nvPr>
        </p:nvSpPr>
        <p:spPr/>
        <p:txBody>
          <a:bodyPr/>
          <a:lstStyle/>
          <a:p>
            <a:endParaRPr lang="en-US"/>
          </a:p>
          <a:p>
            <a:endParaRPr lang="en-US"/>
          </a:p>
          <a:p>
            <a:pPr algn="ctr">
              <a:buFont typeface="Wingdings" pitchFamily="2" charset="2"/>
              <a:buNone/>
            </a:pPr>
            <a:r>
              <a:rPr lang="en-US" sz="3600"/>
              <a:t>In a chemically contaminated area, do not expose the wounds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9938">
                                            <p:txEl>
                                              <p:pRg st="0" end="0"/>
                                            </p:txEl>
                                          </p:spTgt>
                                        </p:tgtEl>
                                        <p:attrNameLst>
                                          <p:attrName>style.visibility</p:attrName>
                                        </p:attrNameLst>
                                      </p:cBhvr>
                                      <p:to>
                                        <p:strVal val="visible"/>
                                      </p:to>
                                    </p:set>
                                    <p:anim calcmode="lin" valueType="num">
                                      <p:cBhvr additive="base">
                                        <p:cTn id="7" dur="500" fill="hold"/>
                                        <p:tgtEl>
                                          <p:spTgt spid="3993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993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939">
                                            <p:txEl>
                                              <p:pRg st="2" end="2"/>
                                            </p:txEl>
                                          </p:spTgt>
                                        </p:tgtEl>
                                        <p:attrNameLst>
                                          <p:attrName>style.visibility</p:attrName>
                                        </p:attrNameLst>
                                      </p:cBhvr>
                                      <p:to>
                                        <p:strVal val="visible"/>
                                      </p:to>
                                    </p:set>
                                    <p:anim calcmode="lin" valueType="num">
                                      <p:cBhvr additive="base">
                                        <p:cTn id="13"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93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utoUpdateAnimBg="0"/>
      <p:bldP spid="399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3EC7617B-51BB-47D8-A571-9CD737D6CE7C}" type="datetime1">
              <a:rPr lang="en-US"/>
              <a:pPr/>
              <a:t>12/15/2014</a:t>
            </a:fld>
            <a:endParaRPr lang="en-US"/>
          </a:p>
        </p:txBody>
      </p:sp>
      <p:sp>
        <p:nvSpPr>
          <p:cNvPr id="6" name="Footer Placeholder 4"/>
          <p:cNvSpPr>
            <a:spLocks noGrp="1"/>
          </p:cNvSpPr>
          <p:nvPr>
            <p:ph type="ftr" sz="quarter" idx="11"/>
          </p:nvPr>
        </p:nvSpPr>
        <p:spPr/>
        <p:txBody>
          <a:bodyPr/>
          <a:lstStyle/>
          <a:p>
            <a:r>
              <a:rPr lang="en-US"/>
              <a:t>Task # 081-831-1000</a:t>
            </a:r>
          </a:p>
        </p:txBody>
      </p:sp>
      <p:sp>
        <p:nvSpPr>
          <p:cNvPr id="7" name="Slide Number Placeholder 5"/>
          <p:cNvSpPr>
            <a:spLocks noGrp="1"/>
          </p:cNvSpPr>
          <p:nvPr>
            <p:ph type="sldNum" sz="quarter" idx="12"/>
          </p:nvPr>
        </p:nvSpPr>
        <p:spPr/>
        <p:txBody>
          <a:bodyPr/>
          <a:lstStyle/>
          <a:p>
            <a:pPr lvl="1"/>
            <a:fld id="{5FCE5D96-4A85-4411-95B1-E38337E0683B}" type="slidenum">
              <a:rPr lang="en-US"/>
              <a:pPr lvl="1"/>
              <a:t>11</a:t>
            </a:fld>
            <a:endParaRPr lang="en-US">
              <a:latin typeface="Times New Roman" pitchFamily="18" charset="0"/>
            </a:endParaRPr>
          </a:p>
        </p:txBody>
      </p:sp>
      <p:sp>
        <p:nvSpPr>
          <p:cNvPr id="11268" name="Rectangle 4"/>
          <p:cNvSpPr>
            <a:spLocks noGrp="1" noChangeArrowheads="1"/>
          </p:cNvSpPr>
          <p:nvPr>
            <p:ph type="title"/>
          </p:nvPr>
        </p:nvSpPr>
        <p:spPr/>
        <p:txBody>
          <a:bodyPr/>
          <a:lstStyle/>
          <a:p>
            <a:r>
              <a:rPr lang="en-US"/>
              <a:t>		Check for Shock</a:t>
            </a:r>
          </a:p>
        </p:txBody>
      </p:sp>
      <p:sp>
        <p:nvSpPr>
          <p:cNvPr id="11269" name="Rectangle 5"/>
          <p:cNvSpPr>
            <a:spLocks noGrp="1" noChangeArrowheads="1"/>
          </p:cNvSpPr>
          <p:nvPr>
            <p:ph type="body" idx="1"/>
          </p:nvPr>
        </p:nvSpPr>
        <p:spPr/>
        <p:txBody>
          <a:bodyPr/>
          <a:lstStyle/>
          <a:p>
            <a:pPr>
              <a:lnSpc>
                <a:spcPct val="80000"/>
              </a:lnSpc>
            </a:pPr>
            <a:r>
              <a:rPr lang="en-US" sz="2400"/>
              <a:t>Look for any of the following signs and/or symptoms</a:t>
            </a:r>
            <a:r>
              <a:rPr lang="en-US" sz="2800"/>
              <a:t>.</a:t>
            </a:r>
          </a:p>
          <a:p>
            <a:pPr lvl="1">
              <a:lnSpc>
                <a:spcPct val="90000"/>
              </a:lnSpc>
            </a:pPr>
            <a:r>
              <a:rPr lang="en-US" sz="2400"/>
              <a:t>Sweaty but cool skin ( clammy skin)</a:t>
            </a:r>
          </a:p>
          <a:p>
            <a:pPr lvl="1">
              <a:lnSpc>
                <a:spcPct val="90000"/>
              </a:lnSpc>
            </a:pPr>
            <a:r>
              <a:rPr lang="en-US" sz="2400"/>
              <a:t>Paleness of skin</a:t>
            </a:r>
          </a:p>
          <a:p>
            <a:pPr lvl="1">
              <a:lnSpc>
                <a:spcPct val="90000"/>
              </a:lnSpc>
            </a:pPr>
            <a:r>
              <a:rPr lang="en-US" sz="2400"/>
              <a:t>Thirst</a:t>
            </a:r>
          </a:p>
          <a:p>
            <a:pPr lvl="1">
              <a:lnSpc>
                <a:spcPct val="90000"/>
              </a:lnSpc>
            </a:pPr>
            <a:r>
              <a:rPr lang="en-US" sz="2400"/>
              <a:t>Loss of blood</a:t>
            </a:r>
          </a:p>
          <a:p>
            <a:pPr lvl="1">
              <a:lnSpc>
                <a:spcPct val="90000"/>
              </a:lnSpc>
            </a:pPr>
            <a:r>
              <a:rPr lang="en-US" sz="2400"/>
              <a:t>Confusion</a:t>
            </a:r>
          </a:p>
          <a:p>
            <a:pPr lvl="1">
              <a:lnSpc>
                <a:spcPct val="90000"/>
              </a:lnSpc>
            </a:pPr>
            <a:r>
              <a:rPr lang="en-US" sz="2400"/>
              <a:t>Faster than normal breathing rate</a:t>
            </a:r>
          </a:p>
          <a:p>
            <a:pPr lvl="1">
              <a:lnSpc>
                <a:spcPct val="90000"/>
              </a:lnSpc>
            </a:pPr>
            <a:r>
              <a:rPr lang="en-US" sz="2400"/>
              <a:t>Blotchy or bluish skin, especially around the mouth</a:t>
            </a:r>
          </a:p>
          <a:p>
            <a:pPr lvl="1">
              <a:lnSpc>
                <a:spcPct val="90000"/>
              </a:lnSpc>
            </a:pPr>
            <a:r>
              <a:rPr lang="en-US" sz="2400"/>
              <a:t>Nausea and/or vomiting</a:t>
            </a:r>
          </a:p>
          <a:p>
            <a:pPr lvl="1">
              <a:lnSpc>
                <a:spcPct val="90000"/>
              </a:lnSpc>
              <a:buFontTx/>
              <a:buNone/>
            </a:pPr>
            <a:r>
              <a:rPr lang="en-US" sz="2400"/>
              <a:t>If signs or symptoms of shock are present, stop the evaluation and begin treatment(See Task 081-831-1005)</a:t>
            </a:r>
          </a:p>
          <a:p>
            <a:pPr>
              <a:lnSpc>
                <a:spcPct val="80000"/>
              </a:lnSpc>
            </a:pPr>
            <a:endParaRPr lang="en-US" sz="2800"/>
          </a:p>
        </p:txBody>
      </p:sp>
      <p:pic>
        <p:nvPicPr>
          <p:cNvPr id="11270" name="Picture 6" descr="C:\Program Files\Common Files\Microsoft Shared\Clipart\cagcat50\bd06711_.wmf"/>
          <p:cNvPicPr>
            <a:picLocks noChangeAspect="1" noChangeArrowheads="1"/>
          </p:cNvPicPr>
          <p:nvPr/>
        </p:nvPicPr>
        <p:blipFill>
          <a:blip r:embed="rId3" cstate="print"/>
          <a:srcRect/>
          <a:stretch>
            <a:fillRect/>
          </a:stretch>
        </p:blipFill>
        <p:spPr bwMode="auto">
          <a:xfrm>
            <a:off x="6858000" y="304800"/>
            <a:ext cx="1757363" cy="1627188"/>
          </a:xfrm>
          <a:prstGeom prst="rect">
            <a:avLst/>
          </a:prstGeom>
          <a:noFill/>
        </p:spPr>
      </p:pic>
    </p:spTree>
  </p:cSld>
  <p:clrMapOvr>
    <a:masterClrMapping/>
  </p:clrMapOvr>
  <p:transition>
    <p:checke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6C5571-D218-494C-8035-BC6FF0F425F1}"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9346BAAF-8F13-4E1F-8277-53B8761FC244}" type="slidenum">
              <a:rPr lang="en-US"/>
              <a:pPr lvl="1"/>
              <a:t>12</a:t>
            </a:fld>
            <a:endParaRPr lang="en-US">
              <a:latin typeface="Times New Roman" pitchFamily="18" charset="0"/>
            </a:endParaRPr>
          </a:p>
        </p:txBody>
      </p:sp>
      <p:sp>
        <p:nvSpPr>
          <p:cNvPr id="25602" name="Rectangle 2"/>
          <p:cNvSpPr>
            <a:spLocks noGrp="1" noChangeArrowheads="1"/>
          </p:cNvSpPr>
          <p:nvPr>
            <p:ph type="title"/>
          </p:nvPr>
        </p:nvSpPr>
        <p:spPr/>
        <p:txBody>
          <a:bodyPr/>
          <a:lstStyle/>
          <a:p>
            <a:r>
              <a:rPr lang="en-US"/>
              <a:t>		</a:t>
            </a:r>
            <a:r>
              <a:rPr lang="en-US" sz="6000">
                <a:solidFill>
                  <a:schemeClr val="hlink"/>
                </a:solidFill>
              </a:rPr>
              <a:t>WARNING</a:t>
            </a:r>
          </a:p>
        </p:txBody>
      </p:sp>
      <p:sp>
        <p:nvSpPr>
          <p:cNvPr id="25603" name="Rectangle 3"/>
          <p:cNvSpPr>
            <a:spLocks noGrp="1" noChangeArrowheads="1"/>
          </p:cNvSpPr>
          <p:nvPr>
            <p:ph type="body" idx="1"/>
          </p:nvPr>
        </p:nvSpPr>
        <p:spPr/>
        <p:txBody>
          <a:bodyPr/>
          <a:lstStyle/>
          <a:p>
            <a:pPr>
              <a:buFont typeface="Wingdings" pitchFamily="2" charset="2"/>
              <a:buNone/>
            </a:pPr>
            <a:endParaRPr lang="en-US"/>
          </a:p>
          <a:p>
            <a:pPr algn="ctr">
              <a:buFont typeface="Wingdings" pitchFamily="2" charset="2"/>
              <a:buNone/>
            </a:pPr>
            <a:endParaRPr lang="en-US"/>
          </a:p>
          <a:p>
            <a:pPr algn="ctr">
              <a:buFont typeface="Wingdings" pitchFamily="2" charset="2"/>
              <a:buNone/>
            </a:pPr>
            <a:r>
              <a:rPr lang="en-US" sz="3600"/>
              <a:t>	Leg fractures must be splinted before 	elevating the legs for shock.</a:t>
            </a:r>
          </a:p>
          <a:p>
            <a:pPr>
              <a:buFont typeface="Wingdings" pitchFamily="2" charset="2"/>
              <a:buNone/>
            </a:pPr>
            <a:r>
              <a:rPr lang="en-US" sz="36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 calcmode="lin" valueType="num">
                                      <p:cBhvr additive="base">
                                        <p:cTn id="7" dur="500" fill="hold"/>
                                        <p:tgtEl>
                                          <p:spTgt spid="2560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5602">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anim calcmode="lin" valueType="num">
                                      <p:cBhvr additive="base">
                                        <p:cTn id="13"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anim calcmode="lin" valueType="num">
                                      <p:cBhvr additive="base">
                                        <p:cTn id="19"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4"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autoUpdateAnimBg="0"/>
      <p:bldP spid="2560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8C109B0-F2E8-465F-BE96-1B82753186D1}"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0EB7B8C0-BBD0-45F8-B7C1-14D634C2216F}" type="slidenum">
              <a:rPr lang="en-US"/>
              <a:pPr lvl="1"/>
              <a:t>13</a:t>
            </a:fld>
            <a:endParaRPr lang="en-US">
              <a:latin typeface="Times New Roman" pitchFamily="18" charset="0"/>
            </a:endParaRPr>
          </a:p>
        </p:txBody>
      </p:sp>
      <p:sp>
        <p:nvSpPr>
          <p:cNvPr id="23554" name="Rectangle 2"/>
          <p:cNvSpPr>
            <a:spLocks noGrp="1" noChangeArrowheads="1"/>
          </p:cNvSpPr>
          <p:nvPr>
            <p:ph type="title"/>
          </p:nvPr>
        </p:nvSpPr>
        <p:spPr/>
        <p:txBody>
          <a:bodyPr/>
          <a:lstStyle/>
          <a:p>
            <a:r>
              <a:rPr lang="en-US"/>
              <a:t>	Check for Fractures</a:t>
            </a:r>
          </a:p>
        </p:txBody>
      </p:sp>
      <p:sp>
        <p:nvSpPr>
          <p:cNvPr id="23555" name="Rectangle 3"/>
          <p:cNvSpPr>
            <a:spLocks noGrp="1" noChangeArrowheads="1"/>
          </p:cNvSpPr>
          <p:nvPr>
            <p:ph type="body" idx="1"/>
          </p:nvPr>
        </p:nvSpPr>
        <p:spPr/>
        <p:txBody>
          <a:bodyPr/>
          <a:lstStyle/>
          <a:p>
            <a:pPr>
              <a:lnSpc>
                <a:spcPct val="80000"/>
              </a:lnSpc>
            </a:pPr>
            <a:r>
              <a:rPr lang="en-US"/>
              <a:t>Look for the following signs and symptoms of a back or neck injury.</a:t>
            </a:r>
          </a:p>
          <a:p>
            <a:pPr lvl="1">
              <a:lnSpc>
                <a:spcPct val="90000"/>
              </a:lnSpc>
            </a:pPr>
            <a:r>
              <a:rPr lang="en-US"/>
              <a:t>Pain or tenderness of the neck or back area.</a:t>
            </a:r>
          </a:p>
          <a:p>
            <a:pPr lvl="1">
              <a:lnSpc>
                <a:spcPct val="90000"/>
              </a:lnSpc>
            </a:pPr>
            <a:r>
              <a:rPr lang="en-US"/>
              <a:t>Cuts or bruises in the neck or back area.</a:t>
            </a:r>
          </a:p>
          <a:p>
            <a:pPr lvl="1">
              <a:lnSpc>
                <a:spcPct val="90000"/>
              </a:lnSpc>
            </a:pPr>
            <a:r>
              <a:rPr lang="en-US"/>
              <a:t>Inability of the casualty to move (paralysis or numbness)</a:t>
            </a:r>
          </a:p>
          <a:p>
            <a:pPr lvl="2">
              <a:lnSpc>
                <a:spcPct val="90000"/>
              </a:lnSpc>
            </a:pPr>
            <a:r>
              <a:rPr lang="en-US"/>
              <a:t>Ask about the ability to move(paralysis)</a:t>
            </a:r>
          </a:p>
          <a:p>
            <a:pPr lvl="2">
              <a:lnSpc>
                <a:spcPct val="90000"/>
              </a:lnSpc>
            </a:pPr>
            <a:r>
              <a:rPr lang="en-US"/>
              <a:t>Touch the casualty’s arms and legs; ask whether he can feel your hand(numbness)</a:t>
            </a:r>
          </a:p>
          <a:p>
            <a:pPr lvl="2">
              <a:lnSpc>
                <a:spcPct val="90000"/>
              </a:lnSpc>
              <a:buFont typeface="Wingdings" pitchFamily="2" charset="2"/>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barn(outVertical)">
                                      <p:cBhvr>
                                        <p:cTn id="7" dur="500"/>
                                        <p:tgtEl>
                                          <p:spTgt spid="235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barn(outVertical)">
                                      <p:cBhvr>
                                        <p:cTn id="12" dur="500"/>
                                        <p:tgtEl>
                                          <p:spTgt spid="23555">
                                            <p:txEl>
                                              <p:pRg st="0" end="0"/>
                                            </p:txEl>
                                          </p:spTgt>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23555">
                                            <p:txEl>
                                              <p:pRg st="1" end="1"/>
                                            </p:txEl>
                                          </p:spTgt>
                                        </p:tgtEl>
                                        <p:attrNameLst>
                                          <p:attrName>style.visibility</p:attrName>
                                        </p:attrNameLst>
                                      </p:cBhvr>
                                      <p:to>
                                        <p:strVal val="visible"/>
                                      </p:to>
                                    </p:set>
                                    <p:animEffect transition="in" filter="barn(outVertical)">
                                      <p:cBhvr>
                                        <p:cTn id="15" dur="500"/>
                                        <p:tgtEl>
                                          <p:spTgt spid="23555">
                                            <p:txEl>
                                              <p:pRg st="1" end="1"/>
                                            </p:txEl>
                                          </p:spTgt>
                                        </p:tgtEl>
                                      </p:cBhvr>
                                    </p:animEffect>
                                  </p:childTnLst>
                                </p:cTn>
                              </p:par>
                              <p:par>
                                <p:cTn id="16" presetID="16" presetClass="entr" presetSubtype="37" fill="hold" grpId="0" nodeType="withEffect">
                                  <p:stCondLst>
                                    <p:cond delay="0"/>
                                  </p:stCondLst>
                                  <p:childTnLst>
                                    <p:set>
                                      <p:cBhvr>
                                        <p:cTn id="17" dur="1" fill="hold">
                                          <p:stCondLst>
                                            <p:cond delay="0"/>
                                          </p:stCondLst>
                                        </p:cTn>
                                        <p:tgtEl>
                                          <p:spTgt spid="23555">
                                            <p:txEl>
                                              <p:pRg st="2" end="2"/>
                                            </p:txEl>
                                          </p:spTgt>
                                        </p:tgtEl>
                                        <p:attrNameLst>
                                          <p:attrName>style.visibility</p:attrName>
                                        </p:attrNameLst>
                                      </p:cBhvr>
                                      <p:to>
                                        <p:strVal val="visible"/>
                                      </p:to>
                                    </p:set>
                                    <p:animEffect transition="in" filter="barn(outVertical)">
                                      <p:cBhvr>
                                        <p:cTn id="18" dur="500"/>
                                        <p:tgtEl>
                                          <p:spTgt spid="23555">
                                            <p:txEl>
                                              <p:pRg st="2" end="2"/>
                                            </p:txEl>
                                          </p:spTgt>
                                        </p:tgtEl>
                                      </p:cBhvr>
                                    </p:animEffect>
                                  </p:childTnLst>
                                </p:cTn>
                              </p:par>
                              <p:par>
                                <p:cTn id="19" presetID="16" presetClass="entr" presetSubtype="37" fill="hold" grpId="0" nodeType="withEffect">
                                  <p:stCondLst>
                                    <p:cond delay="0"/>
                                  </p:stCondLst>
                                  <p:childTnLst>
                                    <p:set>
                                      <p:cBhvr>
                                        <p:cTn id="20" dur="1" fill="hold">
                                          <p:stCondLst>
                                            <p:cond delay="0"/>
                                          </p:stCondLst>
                                        </p:cTn>
                                        <p:tgtEl>
                                          <p:spTgt spid="23555">
                                            <p:txEl>
                                              <p:pRg st="3" end="3"/>
                                            </p:txEl>
                                          </p:spTgt>
                                        </p:tgtEl>
                                        <p:attrNameLst>
                                          <p:attrName>style.visibility</p:attrName>
                                        </p:attrNameLst>
                                      </p:cBhvr>
                                      <p:to>
                                        <p:strVal val="visible"/>
                                      </p:to>
                                    </p:set>
                                    <p:animEffect transition="in" filter="barn(outVertical)">
                                      <p:cBhvr>
                                        <p:cTn id="21" dur="500"/>
                                        <p:tgtEl>
                                          <p:spTgt spid="23555">
                                            <p:txEl>
                                              <p:pRg st="3" end="3"/>
                                            </p:txEl>
                                          </p:spTgt>
                                        </p:tgtEl>
                                      </p:cBhvr>
                                    </p:animEffect>
                                  </p:childTnLst>
                                </p:cTn>
                              </p:par>
                              <p:par>
                                <p:cTn id="22" presetID="16" presetClass="entr" presetSubtype="37" fill="hold" grpId="0" nodeType="withEffect">
                                  <p:stCondLst>
                                    <p:cond delay="0"/>
                                  </p:stCondLst>
                                  <p:childTnLst>
                                    <p:set>
                                      <p:cBhvr>
                                        <p:cTn id="23" dur="1" fill="hold">
                                          <p:stCondLst>
                                            <p:cond delay="0"/>
                                          </p:stCondLst>
                                        </p:cTn>
                                        <p:tgtEl>
                                          <p:spTgt spid="23555">
                                            <p:txEl>
                                              <p:pRg st="4" end="4"/>
                                            </p:txEl>
                                          </p:spTgt>
                                        </p:tgtEl>
                                        <p:attrNameLst>
                                          <p:attrName>style.visibility</p:attrName>
                                        </p:attrNameLst>
                                      </p:cBhvr>
                                      <p:to>
                                        <p:strVal val="visible"/>
                                      </p:to>
                                    </p:set>
                                    <p:animEffect transition="in" filter="barn(outVertical)">
                                      <p:cBhvr>
                                        <p:cTn id="24" dur="500"/>
                                        <p:tgtEl>
                                          <p:spTgt spid="23555">
                                            <p:txEl>
                                              <p:pRg st="4" end="4"/>
                                            </p:txEl>
                                          </p:spTgt>
                                        </p:tgtEl>
                                      </p:cBhvr>
                                    </p:animEffect>
                                  </p:childTnLst>
                                </p:cTn>
                              </p:par>
                              <p:par>
                                <p:cTn id="25" presetID="16" presetClass="entr" presetSubtype="37" fill="hold" grpId="0" nodeType="with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animEffect transition="in" filter="barn(outVertical)">
                                      <p:cBhvr>
                                        <p:cTn id="27" dur="500"/>
                                        <p:tgtEl>
                                          <p:spTgt spid="235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autoUpdateAnimBg="0"/>
      <p:bldP spid="2355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09137CD-480D-438B-8C05-661C6443D01A}"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BF81F16B-D369-4731-B970-73B449CC3FB1}" type="slidenum">
              <a:rPr lang="en-US"/>
              <a:pPr lvl="1"/>
              <a:t>14</a:t>
            </a:fld>
            <a:endParaRPr lang="en-US">
              <a:latin typeface="Times New Roman" pitchFamily="18" charset="0"/>
            </a:endParaRPr>
          </a:p>
        </p:txBody>
      </p:sp>
      <p:sp>
        <p:nvSpPr>
          <p:cNvPr id="24578" name="Rectangle 2"/>
          <p:cNvSpPr>
            <a:spLocks noGrp="1" noChangeArrowheads="1"/>
          </p:cNvSpPr>
          <p:nvPr>
            <p:ph type="title"/>
          </p:nvPr>
        </p:nvSpPr>
        <p:spPr/>
        <p:txBody>
          <a:bodyPr/>
          <a:lstStyle/>
          <a:p>
            <a:r>
              <a:rPr lang="en-US"/>
              <a:t>		</a:t>
            </a:r>
            <a:r>
              <a:rPr lang="en-US" sz="6000">
                <a:solidFill>
                  <a:schemeClr val="hlink"/>
                </a:solidFill>
              </a:rPr>
              <a:t>WARNING</a:t>
            </a:r>
            <a:endParaRPr lang="en-US" sz="6000"/>
          </a:p>
        </p:txBody>
      </p:sp>
      <p:sp>
        <p:nvSpPr>
          <p:cNvPr id="24579" name="Rectangle 3"/>
          <p:cNvSpPr>
            <a:spLocks noGrp="1" noChangeArrowheads="1"/>
          </p:cNvSpPr>
          <p:nvPr>
            <p:ph type="body" idx="1"/>
          </p:nvPr>
        </p:nvSpPr>
        <p:spPr/>
        <p:txBody>
          <a:bodyPr/>
          <a:lstStyle/>
          <a:p>
            <a:pPr>
              <a:buFont typeface="Wingdings" pitchFamily="2" charset="2"/>
              <a:buNone/>
            </a:pPr>
            <a:r>
              <a:rPr lang="en-US"/>
              <a:t>				</a:t>
            </a:r>
          </a:p>
          <a:p>
            <a:pPr lvl="1" algn="ctr">
              <a:buFontTx/>
              <a:buNone/>
            </a:pPr>
            <a:r>
              <a:rPr lang="en-US" sz="4000"/>
              <a:t>Unless there is immediate life threatening danger, do not move a casualty whom you suspect has a back of neck injury.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 calcmode="lin" valueType="num">
                                      <p:cBhvr additive="base">
                                        <p:cTn id="7" dur="500" fill="hold"/>
                                        <p:tgtEl>
                                          <p:spTgt spid="2457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457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additive="base">
                                        <p:cTn id="13"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whoosh.wav"/>
                                        </p:tgtEl>
                                      </p:cMediaNode>
                                    </p:audio>
                                  </p:subTnLst>
                                </p:cTn>
                              </p:par>
                              <p:par>
                                <p:cTn id="15" presetID="2" presetClass="entr" presetSubtype="8" fill="hold" grpId="0" nodeType="with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 calcmode="lin" valueType="num">
                                      <p:cBhvr additive="base">
                                        <p:cTn id="17"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457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autoUpdateAnimBg="0"/>
      <p:bldP spid="2457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14C316A-A50E-469A-985D-10CA6B7BFE8E}"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3EAA92C6-8D13-4D33-80C5-D0CB6BA1D2CA}" type="slidenum">
              <a:rPr lang="en-US"/>
              <a:pPr lvl="1"/>
              <a:t>15</a:t>
            </a:fld>
            <a:endParaRPr lang="en-US">
              <a:latin typeface="Times New Roman" pitchFamily="18" charset="0"/>
            </a:endParaRPr>
          </a:p>
        </p:txBody>
      </p:sp>
      <p:sp>
        <p:nvSpPr>
          <p:cNvPr id="26626" name="Rectangle 2"/>
          <p:cNvSpPr>
            <a:spLocks noGrp="1" noChangeArrowheads="1"/>
          </p:cNvSpPr>
          <p:nvPr>
            <p:ph type="title"/>
          </p:nvPr>
        </p:nvSpPr>
        <p:spPr/>
        <p:txBody>
          <a:bodyPr/>
          <a:lstStyle/>
          <a:p>
            <a:r>
              <a:rPr lang="en-US"/>
              <a:t>		Fractures cont.</a:t>
            </a:r>
          </a:p>
        </p:txBody>
      </p:sp>
      <p:sp>
        <p:nvSpPr>
          <p:cNvPr id="26627" name="Rectangle 3"/>
          <p:cNvSpPr>
            <a:spLocks noGrp="1" noChangeArrowheads="1"/>
          </p:cNvSpPr>
          <p:nvPr>
            <p:ph type="body" idx="1"/>
          </p:nvPr>
        </p:nvSpPr>
        <p:spPr/>
        <p:txBody>
          <a:bodyPr/>
          <a:lstStyle/>
          <a:p>
            <a:r>
              <a:rPr lang="en-US"/>
              <a:t>Immobilize any casualty suspected of having a neck or back injury by doing the following:</a:t>
            </a:r>
          </a:p>
          <a:p>
            <a:pPr lvl="1"/>
            <a:r>
              <a:rPr lang="en-US"/>
              <a:t>Tell the casualty not to move</a:t>
            </a:r>
          </a:p>
          <a:p>
            <a:pPr lvl="1"/>
            <a:r>
              <a:rPr lang="en-US"/>
              <a:t>If a back injury is suspected, place padding under the natural arch of the casualty’s back</a:t>
            </a:r>
          </a:p>
          <a:p>
            <a:pPr lvl="1">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childTnLst>
                          </p:cTn>
                        </p:par>
                      </p:childTnLst>
                    </p:cTn>
                  </p:par>
                  <p:par>
                    <p:cTn id="17" fill="hold">
                      <p:stCondLst>
                        <p:cond delay="indefinite"/>
                      </p:stCondLst>
                      <p:childTnLst>
                        <p:par>
                          <p:cTn id="18" fill="hold">
                            <p:stCondLst>
                              <p:cond delay="0"/>
                            </p:stCondLst>
                            <p:childTnLst>
                              <p:par>
                                <p:cTn id="19" presetID="2" presetClass="entr" presetSubtype="1" fill="hold" grpId="0" nodeType="clickEffect">
                                  <p:stCondLst>
                                    <p:cond delay="0"/>
                                  </p:stCondLst>
                                  <p:childTnLst>
                                    <p:set>
                                      <p:cBhvr>
                                        <p:cTn id="20" dur="1" fill="hold">
                                          <p:stCondLst>
                                            <p:cond delay="0"/>
                                          </p:stCondLst>
                                        </p:cTn>
                                        <p:tgtEl>
                                          <p:spTgt spid="26626">
                                            <p:txEl>
                                              <p:pRg st="0" end="0"/>
                                            </p:txEl>
                                          </p:spTgt>
                                        </p:tgtEl>
                                        <p:attrNameLst>
                                          <p:attrName>style.visibility</p:attrName>
                                        </p:attrNameLst>
                                      </p:cBhvr>
                                      <p:to>
                                        <p:strVal val="visible"/>
                                      </p:to>
                                    </p:set>
                                    <p:anim calcmode="lin" valueType="num">
                                      <p:cBhvr additive="base">
                                        <p:cTn id="21"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6626">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autoUpdateAnimBg="0"/>
      <p:bldP spid="2662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fld id="{02AC01F6-741A-4404-8013-4411C4C5EB7B}" type="datetime1">
              <a:rPr lang="en-US"/>
              <a:pPr/>
              <a:t>12/15/2014</a:t>
            </a:fld>
            <a:endParaRPr lang="en-US"/>
          </a:p>
        </p:txBody>
      </p:sp>
      <p:sp>
        <p:nvSpPr>
          <p:cNvPr id="9" name="Footer Placeholder 4"/>
          <p:cNvSpPr>
            <a:spLocks noGrp="1"/>
          </p:cNvSpPr>
          <p:nvPr>
            <p:ph type="ftr" sz="quarter" idx="11"/>
          </p:nvPr>
        </p:nvSpPr>
        <p:spPr/>
        <p:txBody>
          <a:bodyPr/>
          <a:lstStyle/>
          <a:p>
            <a:r>
              <a:rPr lang="en-US"/>
              <a:t>Task # 081-831-1000</a:t>
            </a:r>
          </a:p>
        </p:txBody>
      </p:sp>
      <p:sp>
        <p:nvSpPr>
          <p:cNvPr id="10" name="Slide Number Placeholder 5"/>
          <p:cNvSpPr>
            <a:spLocks noGrp="1"/>
          </p:cNvSpPr>
          <p:nvPr>
            <p:ph type="sldNum" sz="quarter" idx="12"/>
          </p:nvPr>
        </p:nvSpPr>
        <p:spPr/>
        <p:txBody>
          <a:bodyPr/>
          <a:lstStyle/>
          <a:p>
            <a:pPr lvl="1"/>
            <a:fld id="{DDA4186E-CC0C-467B-82FB-E7FD7DC6EB5C}" type="slidenum">
              <a:rPr lang="en-US"/>
              <a:pPr lvl="1"/>
              <a:t>16</a:t>
            </a:fld>
            <a:endParaRPr lang="en-US">
              <a:latin typeface="Times New Roman" pitchFamily="18" charset="0"/>
            </a:endParaRPr>
          </a:p>
        </p:txBody>
      </p:sp>
      <p:sp>
        <p:nvSpPr>
          <p:cNvPr id="32770" name="Rectangle 2"/>
          <p:cNvSpPr>
            <a:spLocks noGrp="1" noChangeArrowheads="1"/>
          </p:cNvSpPr>
          <p:nvPr>
            <p:ph type="title"/>
          </p:nvPr>
        </p:nvSpPr>
        <p:spPr/>
        <p:txBody>
          <a:bodyPr/>
          <a:lstStyle/>
          <a:p>
            <a:r>
              <a:rPr lang="en-US"/>
              <a:t>		Fractures cont.</a:t>
            </a:r>
          </a:p>
        </p:txBody>
      </p:sp>
      <p:sp>
        <p:nvSpPr>
          <p:cNvPr id="32771" name="Rectangle 3"/>
          <p:cNvSpPr>
            <a:spLocks noGrp="1" noChangeArrowheads="1"/>
          </p:cNvSpPr>
          <p:nvPr>
            <p:ph type="body" idx="1"/>
          </p:nvPr>
        </p:nvSpPr>
        <p:spPr/>
        <p:txBody>
          <a:bodyPr/>
          <a:lstStyle/>
          <a:p>
            <a:pPr>
              <a:buFont typeface="Wingdings" pitchFamily="2" charset="2"/>
              <a:buNone/>
            </a:pPr>
            <a:r>
              <a:rPr lang="en-US"/>
              <a:t>				</a:t>
            </a:r>
            <a:r>
              <a:rPr lang="en-US" sz="2400"/>
              <a:t>Back Injury</a:t>
            </a:r>
          </a:p>
          <a:p>
            <a:pPr>
              <a:buFont typeface="Wingdings" pitchFamily="2" charset="2"/>
              <a:buNone/>
            </a:pPr>
            <a:endParaRPr lang="en-US" sz="2400"/>
          </a:p>
          <a:p>
            <a:pPr>
              <a:buFont typeface="Wingdings" pitchFamily="2" charset="2"/>
              <a:buNone/>
            </a:pPr>
            <a:endParaRPr lang="en-US"/>
          </a:p>
          <a:p>
            <a:pPr>
              <a:buFont typeface="Wingdings" pitchFamily="2" charset="2"/>
              <a:buNone/>
            </a:pPr>
            <a:r>
              <a:rPr lang="en-US"/>
              <a:t>			</a:t>
            </a:r>
          </a:p>
          <a:p>
            <a:pPr>
              <a:buFont typeface="Wingdings" pitchFamily="2" charset="2"/>
              <a:buNone/>
            </a:pPr>
            <a:endParaRPr lang="en-US"/>
          </a:p>
          <a:p>
            <a:pPr>
              <a:buFont typeface="Wingdings" pitchFamily="2" charset="2"/>
              <a:buNone/>
            </a:pPr>
            <a:endParaRPr lang="en-US"/>
          </a:p>
          <a:p>
            <a:pPr>
              <a:buFont typeface="Wingdings" pitchFamily="2" charset="2"/>
              <a:buNone/>
            </a:pPr>
            <a:r>
              <a:rPr lang="en-US"/>
              <a:t>				</a:t>
            </a:r>
            <a:r>
              <a:rPr lang="en-US" sz="2400"/>
              <a:t>Padding</a:t>
            </a:r>
          </a:p>
        </p:txBody>
      </p:sp>
      <p:sp>
        <p:nvSpPr>
          <p:cNvPr id="32774" name="Text Box 6"/>
          <p:cNvSpPr txBox="1">
            <a:spLocks noChangeArrowheads="1"/>
          </p:cNvSpPr>
          <p:nvPr/>
        </p:nvSpPr>
        <p:spPr bwMode="auto">
          <a:xfrm>
            <a:off x="2286000" y="2590800"/>
            <a:ext cx="1676400" cy="396875"/>
          </a:xfrm>
          <a:prstGeom prst="rect">
            <a:avLst/>
          </a:prstGeom>
          <a:noFill/>
          <a:ln w="12700">
            <a:noFill/>
            <a:miter lim="800000"/>
            <a:headEnd type="none" w="sm" len="sm"/>
            <a:tailEnd type="none" w="sm" len="sm"/>
          </a:ln>
          <a:effectLst/>
        </p:spPr>
        <p:txBody>
          <a:bodyPr>
            <a:spAutoFit/>
          </a:bodyPr>
          <a:lstStyle/>
          <a:p>
            <a:pPr algn="l">
              <a:spcBef>
                <a:spcPct val="50000"/>
              </a:spcBef>
            </a:pPr>
            <a:endParaRPr lang="en-US" sz="2000"/>
          </a:p>
        </p:txBody>
      </p:sp>
      <p:sp>
        <p:nvSpPr>
          <p:cNvPr id="32775" name="Text Box 7"/>
          <p:cNvSpPr txBox="1">
            <a:spLocks noChangeArrowheads="1"/>
          </p:cNvSpPr>
          <p:nvPr/>
        </p:nvSpPr>
        <p:spPr bwMode="auto">
          <a:xfrm>
            <a:off x="3886200" y="3505200"/>
            <a:ext cx="1981200" cy="457200"/>
          </a:xfrm>
          <a:prstGeom prst="rect">
            <a:avLst/>
          </a:prstGeom>
          <a:noFill/>
          <a:ln w="12700">
            <a:noFill/>
            <a:miter lim="800000"/>
            <a:headEnd type="none" w="sm" len="sm"/>
            <a:tailEnd type="none" w="sm" len="sm"/>
          </a:ln>
          <a:effectLst/>
        </p:spPr>
        <p:txBody>
          <a:bodyPr>
            <a:spAutoFit/>
          </a:bodyPr>
          <a:lstStyle/>
          <a:p>
            <a:pPr algn="l">
              <a:spcBef>
                <a:spcPct val="50000"/>
              </a:spcBef>
            </a:pPr>
            <a:endParaRPr lang="en-US"/>
          </a:p>
        </p:txBody>
      </p:sp>
      <p:sp>
        <p:nvSpPr>
          <p:cNvPr id="32779" name="Text Box 11"/>
          <p:cNvSpPr txBox="1">
            <a:spLocks noChangeArrowheads="1"/>
          </p:cNvSpPr>
          <p:nvPr/>
        </p:nvSpPr>
        <p:spPr bwMode="auto">
          <a:xfrm>
            <a:off x="3505200" y="3352800"/>
            <a:ext cx="2057400" cy="396875"/>
          </a:xfrm>
          <a:prstGeom prst="rect">
            <a:avLst/>
          </a:prstGeom>
          <a:noFill/>
          <a:ln w="12700">
            <a:noFill/>
            <a:miter lim="800000"/>
            <a:headEnd type="none" w="sm" len="sm"/>
            <a:tailEnd type="none" w="sm" len="sm"/>
          </a:ln>
          <a:effectLst/>
        </p:spPr>
        <p:txBody>
          <a:bodyPr>
            <a:spAutoFit/>
          </a:bodyPr>
          <a:lstStyle/>
          <a:p>
            <a:pPr algn="l">
              <a:spcBef>
                <a:spcPct val="50000"/>
              </a:spcBef>
            </a:pPr>
            <a:r>
              <a:rPr lang="en-US" sz="2000"/>
              <a:t>     </a:t>
            </a:r>
          </a:p>
        </p:txBody>
      </p:sp>
      <p:pic>
        <p:nvPicPr>
          <p:cNvPr id="32781" name="Picture 13" descr="L:\Tasks\TRADOC\Training Support Package Files\ANNEX A- FIRST AID\Figures\Fa1_fig4.GIF"/>
          <p:cNvPicPr>
            <a:picLocks noChangeAspect="1" noChangeArrowheads="1"/>
          </p:cNvPicPr>
          <p:nvPr/>
        </p:nvPicPr>
        <p:blipFill>
          <a:blip r:embed="rId4" cstate="print"/>
          <a:srcRect/>
          <a:stretch>
            <a:fillRect/>
          </a:stretch>
        </p:blipFill>
        <p:spPr bwMode="auto">
          <a:xfrm>
            <a:off x="1905000" y="2514600"/>
            <a:ext cx="5486400" cy="26971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32770">
                                            <p:txEl>
                                              <p:pRg st="0" end="0"/>
                                            </p:txEl>
                                          </p:spTgt>
                                        </p:tgtEl>
                                        <p:attrNameLst>
                                          <p:attrName>style.visibility</p:attrName>
                                        </p:attrNameLst>
                                      </p:cBhvr>
                                      <p:to>
                                        <p:strVal val="visible"/>
                                      </p:to>
                                    </p:set>
                                    <p:anim calcmode="lin" valueType="num">
                                      <p:cBhvr additive="base">
                                        <p:cTn id="7" dur="300" fill="hold"/>
                                        <p:tgtEl>
                                          <p:spTgt spid="32770">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3277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32" fill="hold" nodeType="clickEffect">
                                  <p:stCondLst>
                                    <p:cond delay="0"/>
                                  </p:stCondLst>
                                  <p:childTnLst>
                                    <p:set>
                                      <p:cBhvr>
                                        <p:cTn id="12" dur="1" fill="hold">
                                          <p:stCondLst>
                                            <p:cond delay="0"/>
                                          </p:stCondLst>
                                        </p:cTn>
                                        <p:tgtEl>
                                          <p:spTgt spid="32781"/>
                                        </p:tgtEl>
                                        <p:attrNameLst>
                                          <p:attrName>style.visibility</p:attrName>
                                        </p:attrNameLst>
                                      </p:cBhvr>
                                      <p:to>
                                        <p:strVal val="visible"/>
                                      </p:to>
                                    </p:set>
                                    <p:animEffect transition="in" filter="box(out)">
                                      <p:cBhvr>
                                        <p:cTn id="13" dur="500"/>
                                        <p:tgtEl>
                                          <p:spTgt spid="32781"/>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49DC0F4F-53FE-493D-9329-FD5AB7401F60}" type="datetime1">
              <a:rPr lang="en-US"/>
              <a:pPr/>
              <a:t>12/15/2014</a:t>
            </a:fld>
            <a:endParaRPr lang="en-US"/>
          </a:p>
        </p:txBody>
      </p:sp>
      <p:sp>
        <p:nvSpPr>
          <p:cNvPr id="6" name="Footer Placeholder 4"/>
          <p:cNvSpPr>
            <a:spLocks noGrp="1"/>
          </p:cNvSpPr>
          <p:nvPr>
            <p:ph type="ftr" sz="quarter" idx="11"/>
          </p:nvPr>
        </p:nvSpPr>
        <p:spPr/>
        <p:txBody>
          <a:bodyPr/>
          <a:lstStyle/>
          <a:p>
            <a:r>
              <a:rPr lang="en-US"/>
              <a:t>Task # 081-831-1000</a:t>
            </a:r>
          </a:p>
        </p:txBody>
      </p:sp>
      <p:sp>
        <p:nvSpPr>
          <p:cNvPr id="7" name="Slide Number Placeholder 5"/>
          <p:cNvSpPr>
            <a:spLocks noGrp="1"/>
          </p:cNvSpPr>
          <p:nvPr>
            <p:ph type="sldNum" sz="quarter" idx="12"/>
          </p:nvPr>
        </p:nvSpPr>
        <p:spPr/>
        <p:txBody>
          <a:bodyPr/>
          <a:lstStyle/>
          <a:p>
            <a:pPr lvl="1"/>
            <a:fld id="{F94ECCAF-B9AB-418A-81AF-AF80B3E4DBBB}" type="slidenum">
              <a:rPr lang="en-US"/>
              <a:pPr lvl="1"/>
              <a:t>17</a:t>
            </a:fld>
            <a:endParaRPr lang="en-US">
              <a:latin typeface="Times New Roman" pitchFamily="18" charset="0"/>
            </a:endParaRPr>
          </a:p>
        </p:txBody>
      </p:sp>
      <p:sp>
        <p:nvSpPr>
          <p:cNvPr id="28674" name="Rectangle 2"/>
          <p:cNvSpPr>
            <a:spLocks noGrp="1" noChangeArrowheads="1"/>
          </p:cNvSpPr>
          <p:nvPr>
            <p:ph type="title"/>
          </p:nvPr>
        </p:nvSpPr>
        <p:spPr/>
        <p:txBody>
          <a:bodyPr/>
          <a:lstStyle/>
          <a:p>
            <a:r>
              <a:rPr lang="en-US"/>
              <a:t>		Fractures cont.</a:t>
            </a:r>
          </a:p>
        </p:txBody>
      </p:sp>
      <p:sp>
        <p:nvSpPr>
          <p:cNvPr id="28675" name="Rectangle 3"/>
          <p:cNvSpPr>
            <a:spLocks noGrp="1" noChangeArrowheads="1"/>
          </p:cNvSpPr>
          <p:nvPr>
            <p:ph type="body" idx="1"/>
          </p:nvPr>
        </p:nvSpPr>
        <p:spPr/>
        <p:txBody>
          <a:bodyPr/>
          <a:lstStyle/>
          <a:p>
            <a:r>
              <a:rPr lang="en-US" sz="2400"/>
              <a:t>If a neck injury is suspected, place a roll of cloth under the casualty’s neck and put boots filled with dirt or rocks on both sides of the head.</a:t>
            </a:r>
          </a:p>
        </p:txBody>
      </p:sp>
      <p:pic>
        <p:nvPicPr>
          <p:cNvPr id="28676" name="Picture 4" descr="L:\Tasks\TRADOC\Training Support Package Files\ANNEX A- FIRST AID\Figures\Fa1_fig5.GIF"/>
          <p:cNvPicPr>
            <a:picLocks noChangeAspect="1" noChangeArrowheads="1"/>
          </p:cNvPicPr>
          <p:nvPr/>
        </p:nvPicPr>
        <p:blipFill>
          <a:blip r:embed="rId4" cstate="print"/>
          <a:srcRect/>
          <a:stretch>
            <a:fillRect/>
          </a:stretch>
        </p:blipFill>
        <p:spPr bwMode="auto">
          <a:xfrm>
            <a:off x="1600200" y="3048000"/>
            <a:ext cx="5943600" cy="3327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box(out)">
                                      <p:cBhvr>
                                        <p:cTn id="7" dur="500"/>
                                        <p:tgtEl>
                                          <p:spTgt spid="28676"/>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65960C4-5CAB-4E0B-AF35-34E7227BFA8C}"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C8F543E8-4794-4319-AD3B-B47E5162CE45}" type="slidenum">
              <a:rPr lang="en-US"/>
              <a:pPr lvl="1"/>
              <a:t>18</a:t>
            </a:fld>
            <a:endParaRPr lang="en-US">
              <a:latin typeface="Times New Roman" pitchFamily="18" charset="0"/>
            </a:endParaRPr>
          </a:p>
        </p:txBody>
      </p:sp>
      <p:sp>
        <p:nvSpPr>
          <p:cNvPr id="29698" name="Rectangle 2"/>
          <p:cNvSpPr>
            <a:spLocks noGrp="1" noChangeArrowheads="1"/>
          </p:cNvSpPr>
          <p:nvPr>
            <p:ph type="title"/>
          </p:nvPr>
        </p:nvSpPr>
        <p:spPr/>
        <p:txBody>
          <a:bodyPr/>
          <a:lstStyle/>
          <a:p>
            <a:r>
              <a:rPr lang="en-US"/>
              <a:t>		Fractures cont.</a:t>
            </a:r>
          </a:p>
        </p:txBody>
      </p:sp>
      <p:sp>
        <p:nvSpPr>
          <p:cNvPr id="29699" name="Rectangle 3"/>
          <p:cNvSpPr>
            <a:spLocks noGrp="1" noChangeArrowheads="1"/>
          </p:cNvSpPr>
          <p:nvPr>
            <p:ph type="body" idx="1"/>
          </p:nvPr>
        </p:nvSpPr>
        <p:spPr/>
        <p:txBody>
          <a:bodyPr/>
          <a:lstStyle/>
          <a:p>
            <a:endParaRPr lang="en-US"/>
          </a:p>
          <a:p>
            <a:r>
              <a:rPr lang="en-US"/>
              <a:t>Check the casualty’s arms and legs for open or closed fractures</a:t>
            </a:r>
          </a:p>
          <a:p>
            <a:pPr lvl="1"/>
            <a:r>
              <a:rPr lang="en-US"/>
              <a:t>Check for open fractures</a:t>
            </a:r>
          </a:p>
          <a:p>
            <a:pPr lvl="2"/>
            <a:r>
              <a:rPr lang="en-US"/>
              <a:t>Look for bleeding</a:t>
            </a:r>
          </a:p>
          <a:p>
            <a:pPr lvl="2"/>
            <a:r>
              <a:rPr lang="en-US"/>
              <a:t>Look for bone sticking through the skin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animEffect transition="in" filter="barn(outVertical)">
                                      <p:cBhvr>
                                        <p:cTn id="11" dur="500"/>
                                        <p:tgtEl>
                                          <p:spTgt spid="29699">
                                            <p:txEl>
                                              <p:pRg st="1" end="1"/>
                                            </p:txEl>
                                          </p:spTgt>
                                        </p:tgtEl>
                                      </p:cBhvr>
                                    </p:animEffect>
                                  </p:childTnLst>
                                </p:cTn>
                              </p:par>
                              <p:par>
                                <p:cTn id="12" presetID="16" presetClass="entr" presetSubtype="37" fill="hold" grpId="0" nodeType="withEffect">
                                  <p:stCondLst>
                                    <p:cond delay="0"/>
                                  </p:stCondLst>
                                  <p:childTnLst>
                                    <p:set>
                                      <p:cBhvr>
                                        <p:cTn id="13" dur="1" fill="hold">
                                          <p:stCondLst>
                                            <p:cond delay="0"/>
                                          </p:stCondLst>
                                        </p:cTn>
                                        <p:tgtEl>
                                          <p:spTgt spid="29699">
                                            <p:txEl>
                                              <p:pRg st="2" end="2"/>
                                            </p:txEl>
                                          </p:spTgt>
                                        </p:tgtEl>
                                        <p:attrNameLst>
                                          <p:attrName>style.visibility</p:attrName>
                                        </p:attrNameLst>
                                      </p:cBhvr>
                                      <p:to>
                                        <p:strVal val="visible"/>
                                      </p:to>
                                    </p:set>
                                    <p:animEffect transition="in" filter="barn(outVertical)">
                                      <p:cBhvr>
                                        <p:cTn id="14" dur="500"/>
                                        <p:tgtEl>
                                          <p:spTgt spid="29699">
                                            <p:txEl>
                                              <p:pRg st="2" end="2"/>
                                            </p:txEl>
                                          </p:spTgt>
                                        </p:tgtEl>
                                      </p:cBhvr>
                                    </p:animEffect>
                                  </p:childTnLst>
                                </p:cTn>
                              </p:par>
                              <p:par>
                                <p:cTn id="15" presetID="16" presetClass="entr" presetSubtype="37" fill="hold" grpId="0" nodeType="with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animEffect transition="in" filter="barn(outVertical)">
                                      <p:cBhvr>
                                        <p:cTn id="17" dur="500"/>
                                        <p:tgtEl>
                                          <p:spTgt spid="29699">
                                            <p:txEl>
                                              <p:pRg st="3" end="3"/>
                                            </p:txEl>
                                          </p:spTgt>
                                        </p:tgtEl>
                                      </p:cBhvr>
                                    </p:animEffect>
                                  </p:childTnLst>
                                </p:cTn>
                              </p:par>
                              <p:par>
                                <p:cTn id="18" presetID="16" presetClass="entr" presetSubtype="37" fill="hold" grpId="0" nodeType="withEffect">
                                  <p:stCondLst>
                                    <p:cond delay="0"/>
                                  </p:stCondLst>
                                  <p:childTnLst>
                                    <p:set>
                                      <p:cBhvr>
                                        <p:cTn id="19" dur="1" fill="hold">
                                          <p:stCondLst>
                                            <p:cond delay="0"/>
                                          </p:stCondLst>
                                        </p:cTn>
                                        <p:tgtEl>
                                          <p:spTgt spid="29699">
                                            <p:txEl>
                                              <p:pRg st="4" end="4"/>
                                            </p:txEl>
                                          </p:spTgt>
                                        </p:tgtEl>
                                        <p:attrNameLst>
                                          <p:attrName>style.visibility</p:attrName>
                                        </p:attrNameLst>
                                      </p:cBhvr>
                                      <p:to>
                                        <p:strVal val="visible"/>
                                      </p:to>
                                    </p:set>
                                    <p:animEffect transition="in" filter="barn(outVertical)">
                                      <p:cBhvr>
                                        <p:cTn id="20"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autoUpdateAnimBg="0"/>
      <p:bldP spid="2969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F4E1A4E-3FFA-4BBC-A699-39D04A8A657C}"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C75DAB78-89AC-4271-A0CF-FC7BFC545795}" type="slidenum">
              <a:rPr lang="en-US"/>
              <a:pPr lvl="1"/>
              <a:t>19</a:t>
            </a:fld>
            <a:endParaRPr lang="en-US">
              <a:latin typeface="Times New Roman" pitchFamily="18" charset="0"/>
            </a:endParaRPr>
          </a:p>
        </p:txBody>
      </p:sp>
      <p:sp>
        <p:nvSpPr>
          <p:cNvPr id="30722" name="Rectangle 2"/>
          <p:cNvSpPr>
            <a:spLocks noGrp="1" noChangeArrowheads="1"/>
          </p:cNvSpPr>
          <p:nvPr>
            <p:ph type="title"/>
          </p:nvPr>
        </p:nvSpPr>
        <p:spPr/>
        <p:txBody>
          <a:bodyPr/>
          <a:lstStyle/>
          <a:p>
            <a:r>
              <a:rPr lang="en-US"/>
              <a:t>		Fractures cont.</a:t>
            </a:r>
          </a:p>
        </p:txBody>
      </p:sp>
      <p:sp>
        <p:nvSpPr>
          <p:cNvPr id="30723" name="Rectangle 3"/>
          <p:cNvSpPr>
            <a:spLocks noGrp="1" noChangeArrowheads="1"/>
          </p:cNvSpPr>
          <p:nvPr>
            <p:ph type="body" idx="1"/>
          </p:nvPr>
        </p:nvSpPr>
        <p:spPr/>
        <p:txBody>
          <a:bodyPr/>
          <a:lstStyle/>
          <a:p>
            <a:pPr lvl="1"/>
            <a:r>
              <a:rPr lang="en-US"/>
              <a:t>Check for closed fractures</a:t>
            </a:r>
          </a:p>
          <a:p>
            <a:pPr lvl="2"/>
            <a:r>
              <a:rPr lang="en-US"/>
              <a:t>Look for swelling</a:t>
            </a:r>
          </a:p>
          <a:p>
            <a:pPr lvl="2"/>
            <a:r>
              <a:rPr lang="en-US"/>
              <a:t>Look for discoloration</a:t>
            </a:r>
          </a:p>
          <a:p>
            <a:pPr lvl="2"/>
            <a:r>
              <a:rPr lang="en-US"/>
              <a:t>Look for deformity</a:t>
            </a:r>
          </a:p>
          <a:p>
            <a:pPr lvl="2"/>
            <a:r>
              <a:rPr lang="en-US"/>
              <a:t>Look for unusual body position</a:t>
            </a:r>
          </a:p>
          <a:p>
            <a:pPr lvl="2">
              <a:buFont typeface="Wingdings" pitchFamily="2" charset="2"/>
              <a:buNone/>
            </a:pPr>
            <a:endParaRPr lang="en-US"/>
          </a:p>
          <a:p>
            <a:pPr lvl="2">
              <a:buFont typeface="Wingdings" pitchFamily="2" charset="2"/>
              <a:buNone/>
            </a:pPr>
            <a:r>
              <a:rPr lang="en-US"/>
              <a:t>			Note:</a:t>
            </a:r>
          </a:p>
          <a:p>
            <a:pPr lvl="2">
              <a:buFont typeface="Wingdings" pitchFamily="2" charset="2"/>
              <a:buNone/>
            </a:pPr>
            <a:r>
              <a:rPr lang="en-US"/>
              <a:t> If a fracture to an arm or a leg is suspected, stop the evaluation and begin treatment.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30722">
                                            <p:txEl>
                                              <p:pRg st="0" end="0"/>
                                            </p:txEl>
                                          </p:spTgt>
                                        </p:tgtEl>
                                        <p:attrNameLst>
                                          <p:attrName>style.visibility</p:attrName>
                                        </p:attrNameLst>
                                      </p:cBhvr>
                                      <p:to>
                                        <p:strVal val="visible"/>
                                      </p:to>
                                    </p:set>
                                    <p:anim calcmode="lin" valueType="num">
                                      <p:cBhvr additive="base">
                                        <p:cTn id="7" dur="300" fill="hold"/>
                                        <p:tgtEl>
                                          <p:spTgt spid="30722">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3072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30723">
                                            <p:txEl>
                                              <p:pRg st="0" end="0"/>
                                            </p:txEl>
                                          </p:spTgt>
                                        </p:tgtEl>
                                        <p:attrNameLst>
                                          <p:attrName>style.visibility</p:attrName>
                                        </p:attrNameLst>
                                      </p:cBhvr>
                                      <p:to>
                                        <p:strVal val="visible"/>
                                      </p:to>
                                    </p:set>
                                    <p:animEffect transition="in" filter="barn(outVertical)">
                                      <p:cBhvr>
                                        <p:cTn id="13" dur="500"/>
                                        <p:tgtEl>
                                          <p:spTgt spid="30723">
                                            <p:txEl>
                                              <p:pRg st="0" end="0"/>
                                            </p:txEl>
                                          </p:spTgt>
                                        </p:tgtEl>
                                      </p:cBhvr>
                                    </p:animEffect>
                                  </p:childTnLst>
                                </p:cTn>
                              </p:par>
                              <p:par>
                                <p:cTn id="14" presetID="16" presetClass="entr" presetSubtype="37" fill="hold" grpId="0" nodeType="withEffect">
                                  <p:stCondLst>
                                    <p:cond delay="0"/>
                                  </p:stCondLst>
                                  <p:childTnLst>
                                    <p:set>
                                      <p:cBhvr>
                                        <p:cTn id="15" dur="1" fill="hold">
                                          <p:stCondLst>
                                            <p:cond delay="0"/>
                                          </p:stCondLst>
                                        </p:cTn>
                                        <p:tgtEl>
                                          <p:spTgt spid="30723">
                                            <p:txEl>
                                              <p:pRg st="1" end="1"/>
                                            </p:txEl>
                                          </p:spTgt>
                                        </p:tgtEl>
                                        <p:attrNameLst>
                                          <p:attrName>style.visibility</p:attrName>
                                        </p:attrNameLst>
                                      </p:cBhvr>
                                      <p:to>
                                        <p:strVal val="visible"/>
                                      </p:to>
                                    </p:set>
                                    <p:animEffect transition="in" filter="barn(outVertical)">
                                      <p:cBhvr>
                                        <p:cTn id="16" dur="500"/>
                                        <p:tgtEl>
                                          <p:spTgt spid="30723">
                                            <p:txEl>
                                              <p:pRg st="1" end="1"/>
                                            </p:txEl>
                                          </p:spTgt>
                                        </p:tgtEl>
                                      </p:cBhvr>
                                    </p:animEffect>
                                  </p:childTnLst>
                                </p:cTn>
                              </p:par>
                              <p:par>
                                <p:cTn id="17" presetID="16" presetClass="entr" presetSubtype="37" fill="hold" grpId="0" nodeType="with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Effect transition="in" filter="barn(outVertical)">
                                      <p:cBhvr>
                                        <p:cTn id="19" dur="500"/>
                                        <p:tgtEl>
                                          <p:spTgt spid="30723">
                                            <p:txEl>
                                              <p:pRg st="2" end="2"/>
                                            </p:txEl>
                                          </p:spTgt>
                                        </p:tgtEl>
                                      </p:cBhvr>
                                    </p:animEffect>
                                  </p:childTnLst>
                                </p:cTn>
                              </p:par>
                              <p:par>
                                <p:cTn id="20" presetID="16" presetClass="entr" presetSubtype="37" fill="hold" grpId="0" nodeType="with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barn(outVertical)">
                                      <p:cBhvr>
                                        <p:cTn id="22" dur="500"/>
                                        <p:tgtEl>
                                          <p:spTgt spid="30723">
                                            <p:txEl>
                                              <p:pRg st="3" end="3"/>
                                            </p:txEl>
                                          </p:spTgt>
                                        </p:tgtEl>
                                      </p:cBhvr>
                                    </p:animEffect>
                                  </p:childTnLst>
                                </p:cTn>
                              </p:par>
                              <p:par>
                                <p:cTn id="23" presetID="16" presetClass="entr" presetSubtype="37" fill="hold" grpId="0" nodeType="withEffect">
                                  <p:stCondLst>
                                    <p:cond delay="0"/>
                                  </p:stCondLst>
                                  <p:childTnLst>
                                    <p:set>
                                      <p:cBhvr>
                                        <p:cTn id="24" dur="1" fill="hold">
                                          <p:stCondLst>
                                            <p:cond delay="0"/>
                                          </p:stCondLst>
                                        </p:cTn>
                                        <p:tgtEl>
                                          <p:spTgt spid="30723">
                                            <p:txEl>
                                              <p:pRg st="4" end="4"/>
                                            </p:txEl>
                                          </p:spTgt>
                                        </p:tgtEl>
                                        <p:attrNameLst>
                                          <p:attrName>style.visibility</p:attrName>
                                        </p:attrNameLst>
                                      </p:cBhvr>
                                      <p:to>
                                        <p:strVal val="visible"/>
                                      </p:to>
                                    </p:set>
                                    <p:animEffect transition="in" filter="barn(outVertical)">
                                      <p:cBhvr>
                                        <p:cTn id="25" dur="500"/>
                                        <p:tgtEl>
                                          <p:spTgt spid="30723">
                                            <p:txEl>
                                              <p:pRg st="4" end="4"/>
                                            </p:txEl>
                                          </p:spTgt>
                                        </p:tgtEl>
                                      </p:cBhvr>
                                    </p:animEffect>
                                  </p:childTnLst>
                                </p:cTn>
                              </p:par>
                              <p:par>
                                <p:cTn id="26" presetID="16" presetClass="entr" presetSubtype="37" fill="hold" grpId="0" nodeType="withEffect">
                                  <p:stCondLst>
                                    <p:cond delay="0"/>
                                  </p:stCondLst>
                                  <p:childTnLst>
                                    <p:set>
                                      <p:cBhvr>
                                        <p:cTn id="27" dur="1" fill="hold">
                                          <p:stCondLst>
                                            <p:cond delay="0"/>
                                          </p:stCondLst>
                                        </p:cTn>
                                        <p:tgtEl>
                                          <p:spTgt spid="30723">
                                            <p:txEl>
                                              <p:pRg st="6" end="6"/>
                                            </p:txEl>
                                          </p:spTgt>
                                        </p:tgtEl>
                                        <p:attrNameLst>
                                          <p:attrName>style.visibility</p:attrName>
                                        </p:attrNameLst>
                                      </p:cBhvr>
                                      <p:to>
                                        <p:strVal val="visible"/>
                                      </p:to>
                                    </p:set>
                                    <p:animEffect transition="in" filter="barn(outVertical)">
                                      <p:cBhvr>
                                        <p:cTn id="28" dur="500"/>
                                        <p:tgtEl>
                                          <p:spTgt spid="30723">
                                            <p:txEl>
                                              <p:pRg st="6" end="6"/>
                                            </p:txEl>
                                          </p:spTgt>
                                        </p:tgtEl>
                                      </p:cBhvr>
                                    </p:animEffect>
                                  </p:childTnLst>
                                </p:cTn>
                              </p:par>
                              <p:par>
                                <p:cTn id="29" presetID="16" presetClass="entr" presetSubtype="37" fill="hold" grpId="0" nodeType="withEffect">
                                  <p:stCondLst>
                                    <p:cond delay="0"/>
                                  </p:stCondLst>
                                  <p:childTnLst>
                                    <p:set>
                                      <p:cBhvr>
                                        <p:cTn id="30" dur="1" fill="hold">
                                          <p:stCondLst>
                                            <p:cond delay="0"/>
                                          </p:stCondLst>
                                        </p:cTn>
                                        <p:tgtEl>
                                          <p:spTgt spid="30723">
                                            <p:txEl>
                                              <p:pRg st="7" end="7"/>
                                            </p:txEl>
                                          </p:spTgt>
                                        </p:tgtEl>
                                        <p:attrNameLst>
                                          <p:attrName>style.visibility</p:attrName>
                                        </p:attrNameLst>
                                      </p:cBhvr>
                                      <p:to>
                                        <p:strVal val="visible"/>
                                      </p:to>
                                    </p:set>
                                    <p:animEffect transition="in" filter="barn(outVertical)">
                                      <p:cBhvr>
                                        <p:cTn id="31"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autoUpdateAnimBg="0"/>
      <p:bldP spid="3072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7"/>
          <p:cNvSpPr>
            <a:spLocks noGrp="1" noChangeArrowheads="1"/>
          </p:cNvSpPr>
          <p:nvPr>
            <p:ph type="dt" sz="quarter" idx="2"/>
          </p:nvPr>
        </p:nvSpPr>
        <p:spPr/>
        <p:txBody>
          <a:bodyPr/>
          <a:lstStyle/>
          <a:p>
            <a:fld id="{5AC9AF1B-D27B-4F18-B932-89E20A884E26}" type="datetime1">
              <a:rPr lang="en-US"/>
              <a:pPr/>
              <a:t>12/15/2014</a:t>
            </a:fld>
            <a:endParaRPr lang="en-US"/>
          </a:p>
        </p:txBody>
      </p:sp>
      <p:sp>
        <p:nvSpPr>
          <p:cNvPr id="5" name="Rectangle 8"/>
          <p:cNvSpPr>
            <a:spLocks noGrp="1" noChangeArrowheads="1"/>
          </p:cNvSpPr>
          <p:nvPr>
            <p:ph type="ftr" sz="quarter" idx="3"/>
          </p:nvPr>
        </p:nvSpPr>
        <p:spPr/>
        <p:txBody>
          <a:bodyPr/>
          <a:lstStyle/>
          <a:p>
            <a:r>
              <a:rPr lang="en-US"/>
              <a:t>Task # 081-831-1000</a:t>
            </a:r>
          </a:p>
        </p:txBody>
      </p:sp>
      <p:sp>
        <p:nvSpPr>
          <p:cNvPr id="6" name="Rectangle 9"/>
          <p:cNvSpPr>
            <a:spLocks noGrp="1" noChangeArrowheads="1"/>
          </p:cNvSpPr>
          <p:nvPr>
            <p:ph type="sldNum" sz="quarter" idx="4"/>
          </p:nvPr>
        </p:nvSpPr>
        <p:spPr/>
        <p:txBody>
          <a:bodyPr/>
          <a:lstStyle/>
          <a:p>
            <a:pPr lvl="1"/>
            <a:fld id="{BA655AA3-8726-4E99-854C-DE06A4348B5E}" type="slidenum">
              <a:rPr lang="en-US"/>
              <a:pPr lvl="1"/>
              <a:t>2</a:t>
            </a:fld>
            <a:endParaRPr lang="en-US"/>
          </a:p>
        </p:txBody>
      </p:sp>
      <p:sp>
        <p:nvSpPr>
          <p:cNvPr id="4100" name="Rectangle 4"/>
          <p:cNvSpPr>
            <a:spLocks noGrp="1" noChangeArrowheads="1"/>
          </p:cNvSpPr>
          <p:nvPr>
            <p:ph type="ctrTitle"/>
          </p:nvPr>
        </p:nvSpPr>
        <p:spPr/>
        <p:txBody>
          <a:bodyPr/>
          <a:lstStyle/>
          <a:p>
            <a:r>
              <a:rPr lang="en-US"/>
              <a:t>Evaluate A Casualty Task 	#081-831-1000</a:t>
            </a:r>
          </a:p>
        </p:txBody>
      </p:sp>
      <p:sp>
        <p:nvSpPr>
          <p:cNvPr id="4101" name="Rectangle 5"/>
          <p:cNvSpPr>
            <a:spLocks noGrp="1" noChangeArrowheads="1"/>
          </p:cNvSpPr>
          <p:nvPr>
            <p:ph type="subTitle" idx="1"/>
          </p:nvPr>
        </p:nvSpPr>
        <p:spPr>
          <a:xfrm>
            <a:off x="1752600" y="2209800"/>
            <a:ext cx="5181600" cy="1038225"/>
          </a:xfrm>
        </p:spPr>
        <p:txBody>
          <a:bodyPr/>
          <a:lstStyle/>
          <a:p>
            <a:r>
              <a:rPr lang="en-US" dirty="0"/>
              <a:t>	</a:t>
            </a:r>
          </a:p>
          <a:p>
            <a:endParaRPr lang="en-US" dirty="0"/>
          </a:p>
          <a:p>
            <a:endParaRPr lang="en-US" dirty="0"/>
          </a:p>
          <a:p>
            <a:r>
              <a:rPr lang="en-US" dirty="0"/>
              <a:t>		</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28781785-BE7A-4D76-9049-09B34495FDAD}" type="datetime1">
              <a:rPr lang="en-US"/>
              <a:pPr/>
              <a:t>12/15/2014</a:t>
            </a:fld>
            <a:endParaRPr lang="en-US"/>
          </a:p>
        </p:txBody>
      </p:sp>
      <p:sp>
        <p:nvSpPr>
          <p:cNvPr id="6" name="Footer Placeholder 4"/>
          <p:cNvSpPr>
            <a:spLocks noGrp="1"/>
          </p:cNvSpPr>
          <p:nvPr>
            <p:ph type="ftr" sz="quarter" idx="11"/>
          </p:nvPr>
        </p:nvSpPr>
        <p:spPr/>
        <p:txBody>
          <a:bodyPr/>
          <a:lstStyle/>
          <a:p>
            <a:r>
              <a:rPr lang="en-US"/>
              <a:t>Task # 081-831-1000</a:t>
            </a:r>
          </a:p>
        </p:txBody>
      </p:sp>
      <p:sp>
        <p:nvSpPr>
          <p:cNvPr id="7" name="Slide Number Placeholder 5"/>
          <p:cNvSpPr>
            <a:spLocks noGrp="1"/>
          </p:cNvSpPr>
          <p:nvPr>
            <p:ph type="sldNum" sz="quarter" idx="12"/>
          </p:nvPr>
        </p:nvSpPr>
        <p:spPr/>
        <p:txBody>
          <a:bodyPr/>
          <a:lstStyle/>
          <a:p>
            <a:pPr lvl="1"/>
            <a:fld id="{B59C50B5-0F14-49BB-B007-D430892C62E6}" type="slidenum">
              <a:rPr lang="en-US"/>
              <a:pPr lvl="1"/>
              <a:t>20</a:t>
            </a:fld>
            <a:endParaRPr lang="en-US">
              <a:latin typeface="Times New Roman" pitchFamily="18" charset="0"/>
            </a:endParaRPr>
          </a:p>
        </p:txBody>
      </p:sp>
      <p:sp>
        <p:nvSpPr>
          <p:cNvPr id="31746" name="Rectangle 2"/>
          <p:cNvSpPr>
            <a:spLocks noGrp="1" noChangeArrowheads="1"/>
          </p:cNvSpPr>
          <p:nvPr>
            <p:ph type="title"/>
          </p:nvPr>
        </p:nvSpPr>
        <p:spPr/>
        <p:txBody>
          <a:bodyPr/>
          <a:lstStyle/>
          <a:p>
            <a:r>
              <a:rPr lang="en-US"/>
              <a:t>		Fractures cont.</a:t>
            </a:r>
          </a:p>
        </p:txBody>
      </p:sp>
      <p:sp>
        <p:nvSpPr>
          <p:cNvPr id="31749" name="Rectangle 5"/>
          <p:cNvSpPr>
            <a:spLocks noGrp="1" noChangeArrowheads="1"/>
          </p:cNvSpPr>
          <p:nvPr>
            <p:ph type="body" idx="1"/>
          </p:nvPr>
        </p:nvSpPr>
        <p:spPr/>
        <p:txBody>
          <a:bodyPr/>
          <a:lstStyle/>
          <a:p>
            <a:pPr>
              <a:buFont typeface="Wingdings" pitchFamily="2" charset="2"/>
              <a:buNone/>
            </a:pPr>
            <a:endParaRPr lang="en-US" sz="2400"/>
          </a:p>
          <a:p>
            <a:pPr>
              <a:buFont typeface="Wingdings" pitchFamily="2" charset="2"/>
              <a:buNone/>
            </a:pPr>
            <a:endParaRPr lang="en-US" sz="2400"/>
          </a:p>
          <a:p>
            <a:pPr>
              <a:buFont typeface="Wingdings" pitchFamily="2" charset="2"/>
              <a:buNone/>
            </a:pPr>
            <a:r>
              <a:rPr lang="en-US" sz="2400"/>
              <a:t>Closed Fractures</a:t>
            </a:r>
          </a:p>
          <a:p>
            <a:pPr>
              <a:buFont typeface="Wingdings" pitchFamily="2" charset="2"/>
              <a:buNone/>
            </a:pPr>
            <a:endParaRPr lang="en-US" sz="2400"/>
          </a:p>
          <a:p>
            <a:pPr>
              <a:buFont typeface="Wingdings" pitchFamily="2" charset="2"/>
              <a:buNone/>
            </a:pPr>
            <a:endParaRPr lang="en-US"/>
          </a:p>
          <a:p>
            <a:pPr>
              <a:buFont typeface="Wingdings" pitchFamily="2" charset="2"/>
              <a:buNone/>
            </a:pPr>
            <a:endParaRPr lang="en-US"/>
          </a:p>
          <a:p>
            <a:pPr>
              <a:buFont typeface="Wingdings" pitchFamily="2" charset="2"/>
              <a:buNone/>
            </a:pPr>
            <a:r>
              <a:rPr lang="en-US" sz="2400"/>
              <a:t>Open Fractures</a:t>
            </a:r>
          </a:p>
        </p:txBody>
      </p:sp>
      <p:pic>
        <p:nvPicPr>
          <p:cNvPr id="31750" name="Picture 6" descr="L:\Tasks\TRADOC\Training Support Package Files\ANNEX A- FIRST AID\Figures\Fa1_fig6.GIF"/>
          <p:cNvPicPr>
            <a:picLocks noChangeAspect="1" noChangeArrowheads="1"/>
          </p:cNvPicPr>
          <p:nvPr/>
        </p:nvPicPr>
        <p:blipFill>
          <a:blip r:embed="rId4" cstate="print"/>
          <a:srcRect/>
          <a:stretch>
            <a:fillRect/>
          </a:stretch>
        </p:blipFill>
        <p:spPr bwMode="auto">
          <a:xfrm>
            <a:off x="3276600" y="1981200"/>
            <a:ext cx="3179763" cy="41148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1750"/>
                                        </p:tgtEl>
                                        <p:attrNameLst>
                                          <p:attrName>style.visibility</p:attrName>
                                        </p:attrNameLst>
                                      </p:cBhvr>
                                      <p:to>
                                        <p:strVal val="visible"/>
                                      </p:to>
                                    </p:set>
                                    <p:animEffect transition="in" filter="box(out)">
                                      <p:cBhvr>
                                        <p:cTn id="7" dur="500"/>
                                        <p:tgtEl>
                                          <p:spTgt spid="31750"/>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FF55A5-5A2C-49AE-8CDD-8EEB1FF76481}"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9CAFCB67-6AC3-480F-B47B-97FA3638397F}" type="slidenum">
              <a:rPr lang="en-US"/>
              <a:pPr lvl="1"/>
              <a:t>21</a:t>
            </a:fld>
            <a:endParaRPr lang="en-US">
              <a:latin typeface="Times New Roman" pitchFamily="18" charset="0"/>
            </a:endParaRPr>
          </a:p>
        </p:txBody>
      </p:sp>
      <p:sp>
        <p:nvSpPr>
          <p:cNvPr id="33794" name="Rectangle 2"/>
          <p:cNvSpPr>
            <a:spLocks noGrp="1" noChangeArrowheads="1"/>
          </p:cNvSpPr>
          <p:nvPr>
            <p:ph type="title"/>
          </p:nvPr>
        </p:nvSpPr>
        <p:spPr/>
        <p:txBody>
          <a:bodyPr/>
          <a:lstStyle/>
          <a:p>
            <a:r>
              <a:rPr lang="en-US"/>
              <a:t>		Check for Burns</a:t>
            </a:r>
          </a:p>
        </p:txBody>
      </p:sp>
      <p:sp>
        <p:nvSpPr>
          <p:cNvPr id="33795" name="Rectangle 3"/>
          <p:cNvSpPr>
            <a:spLocks noGrp="1" noChangeArrowheads="1"/>
          </p:cNvSpPr>
          <p:nvPr>
            <p:ph type="body" idx="1"/>
          </p:nvPr>
        </p:nvSpPr>
        <p:spPr/>
        <p:txBody>
          <a:bodyPr/>
          <a:lstStyle/>
          <a:p>
            <a:r>
              <a:rPr lang="en-US"/>
              <a:t>Look carefully for reddened, blistered, or charred skin.  Also check for singed clothes</a:t>
            </a:r>
          </a:p>
          <a:p>
            <a:r>
              <a:rPr lang="en-US"/>
              <a:t>If burns are found, stop the evaluation and begin treatment.( See Task 081-831-1007)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33794">
                                            <p:txEl>
                                              <p:pRg st="0" end="0"/>
                                            </p:txEl>
                                          </p:spTgt>
                                        </p:tgtEl>
                                        <p:attrNameLst>
                                          <p:attrName>style.visibility</p:attrName>
                                        </p:attrNameLst>
                                      </p:cBhvr>
                                      <p:to>
                                        <p:strVal val="visible"/>
                                      </p:to>
                                    </p:set>
                                    <p:anim calcmode="lin" valueType="num">
                                      <p:cBhvr additive="base">
                                        <p:cTn id="7" dur="300" fill="hold"/>
                                        <p:tgtEl>
                                          <p:spTgt spid="33794">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3379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33795">
                                            <p:txEl>
                                              <p:pRg st="0" end="0"/>
                                            </p:txEl>
                                          </p:spTgt>
                                        </p:tgtEl>
                                        <p:attrNameLst>
                                          <p:attrName>style.visibility</p:attrName>
                                        </p:attrNameLst>
                                      </p:cBhvr>
                                      <p:to>
                                        <p:strVal val="visible"/>
                                      </p:to>
                                    </p:set>
                                    <p:animEffect transition="in" filter="barn(outVertical)">
                                      <p:cBhvr>
                                        <p:cTn id="13" dur="500"/>
                                        <p:tgtEl>
                                          <p:spTgt spid="3379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grpId="0" nodeType="clickEffect">
                                  <p:stCondLst>
                                    <p:cond delay="0"/>
                                  </p:stCondLst>
                                  <p:childTnLst>
                                    <p:set>
                                      <p:cBhvr>
                                        <p:cTn id="17" dur="1" fill="hold">
                                          <p:stCondLst>
                                            <p:cond delay="0"/>
                                          </p:stCondLst>
                                        </p:cTn>
                                        <p:tgtEl>
                                          <p:spTgt spid="33795">
                                            <p:txEl>
                                              <p:pRg st="1" end="1"/>
                                            </p:txEl>
                                          </p:spTgt>
                                        </p:tgtEl>
                                        <p:attrNameLst>
                                          <p:attrName>style.visibility</p:attrName>
                                        </p:attrNameLst>
                                      </p:cBhvr>
                                      <p:to>
                                        <p:strVal val="visible"/>
                                      </p:to>
                                    </p:set>
                                    <p:animEffect transition="in" filter="barn(outVertical)">
                                      <p:cBhvr>
                                        <p:cTn id="18" dur="500"/>
                                        <p:tgtEl>
                                          <p:spTgt spid="337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autoUpdateAnimBg="0"/>
      <p:bldP spid="3379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5FD6648A-FB4E-4494-AD07-8ED88282222E}" type="datetime1">
              <a:rPr lang="en-US"/>
              <a:pPr/>
              <a:t>12/15/2014</a:t>
            </a:fld>
            <a:endParaRPr lang="en-US"/>
          </a:p>
        </p:txBody>
      </p:sp>
      <p:sp>
        <p:nvSpPr>
          <p:cNvPr id="6" name="Footer Placeholder 4"/>
          <p:cNvSpPr>
            <a:spLocks noGrp="1"/>
          </p:cNvSpPr>
          <p:nvPr>
            <p:ph type="ftr" sz="quarter" idx="11"/>
          </p:nvPr>
        </p:nvSpPr>
        <p:spPr/>
        <p:txBody>
          <a:bodyPr/>
          <a:lstStyle/>
          <a:p>
            <a:r>
              <a:rPr lang="en-US"/>
              <a:t>Task # 081-831-1000</a:t>
            </a:r>
          </a:p>
        </p:txBody>
      </p:sp>
      <p:sp>
        <p:nvSpPr>
          <p:cNvPr id="7" name="Slide Number Placeholder 5"/>
          <p:cNvSpPr>
            <a:spLocks noGrp="1"/>
          </p:cNvSpPr>
          <p:nvPr>
            <p:ph type="sldNum" sz="quarter" idx="12"/>
          </p:nvPr>
        </p:nvSpPr>
        <p:spPr/>
        <p:txBody>
          <a:bodyPr/>
          <a:lstStyle/>
          <a:p>
            <a:pPr lvl="1"/>
            <a:fld id="{0D35F012-FBA7-4DAC-A6D9-F0BA0E579C7E}" type="slidenum">
              <a:rPr lang="en-US"/>
              <a:pPr lvl="1"/>
              <a:t>22</a:t>
            </a:fld>
            <a:endParaRPr lang="en-US">
              <a:latin typeface="Times New Roman" pitchFamily="18" charset="0"/>
            </a:endParaRPr>
          </a:p>
        </p:txBody>
      </p:sp>
      <p:sp>
        <p:nvSpPr>
          <p:cNvPr id="35842" name="Rectangle 2"/>
          <p:cNvSpPr>
            <a:spLocks noGrp="1" noChangeArrowheads="1"/>
          </p:cNvSpPr>
          <p:nvPr>
            <p:ph type="title"/>
          </p:nvPr>
        </p:nvSpPr>
        <p:spPr/>
        <p:txBody>
          <a:bodyPr/>
          <a:lstStyle/>
          <a:p>
            <a:r>
              <a:rPr lang="en-US"/>
              <a:t>	Check for Head Injury</a:t>
            </a:r>
          </a:p>
        </p:txBody>
      </p:sp>
      <p:sp>
        <p:nvSpPr>
          <p:cNvPr id="35843" name="Rectangle 3"/>
          <p:cNvSpPr>
            <a:spLocks noGrp="1" noChangeArrowheads="1"/>
          </p:cNvSpPr>
          <p:nvPr>
            <p:ph type="body" idx="1"/>
          </p:nvPr>
        </p:nvSpPr>
        <p:spPr/>
        <p:txBody>
          <a:bodyPr/>
          <a:lstStyle/>
          <a:p>
            <a:r>
              <a:rPr lang="en-US"/>
              <a:t>Look for the following signs and symptoms</a:t>
            </a:r>
          </a:p>
          <a:p>
            <a:pPr lvl="2"/>
            <a:r>
              <a:rPr lang="en-US"/>
              <a:t>Unequal pupils</a:t>
            </a:r>
          </a:p>
          <a:p>
            <a:pPr lvl="2"/>
            <a:r>
              <a:rPr lang="en-US"/>
              <a:t>Fluid from the ears, nose, mouth, or injury site</a:t>
            </a:r>
          </a:p>
          <a:p>
            <a:pPr lvl="2"/>
            <a:r>
              <a:rPr lang="en-US"/>
              <a:t>Slurred speech</a:t>
            </a:r>
          </a:p>
          <a:p>
            <a:pPr lvl="2"/>
            <a:r>
              <a:rPr lang="en-US"/>
              <a:t>Dizziness</a:t>
            </a:r>
          </a:p>
          <a:p>
            <a:pPr lvl="2"/>
            <a:r>
              <a:rPr lang="en-US"/>
              <a:t>Sleepiness</a:t>
            </a:r>
          </a:p>
          <a:p>
            <a:pPr lvl="2"/>
            <a:r>
              <a:rPr lang="en-US"/>
              <a:t>Headache</a:t>
            </a:r>
          </a:p>
          <a:p>
            <a:pPr lvl="2"/>
            <a:r>
              <a:rPr lang="en-US"/>
              <a:t>Confusion</a:t>
            </a:r>
          </a:p>
          <a:p>
            <a:pPr lvl="2"/>
            <a:endParaRPr lang="en-US"/>
          </a:p>
          <a:p>
            <a:pPr lvl="1"/>
            <a:endParaRPr lang="en-US"/>
          </a:p>
        </p:txBody>
      </p:sp>
      <p:pic>
        <p:nvPicPr>
          <p:cNvPr id="35844" name="Picture 4" descr="L:\Tasks\TRADOC\Training Support Package Files\ANNEX A- FIRST AID\Figures\Fa1_fig7.GIF"/>
          <p:cNvPicPr>
            <a:picLocks noChangeAspect="1" noChangeArrowheads="1"/>
          </p:cNvPicPr>
          <p:nvPr/>
        </p:nvPicPr>
        <p:blipFill>
          <a:blip r:embed="rId4" cstate="print"/>
          <a:srcRect/>
          <a:stretch>
            <a:fillRect/>
          </a:stretch>
        </p:blipFill>
        <p:spPr bwMode="auto">
          <a:xfrm>
            <a:off x="3962400" y="3886200"/>
            <a:ext cx="4095750" cy="2743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box(out)">
                                      <p:cBhvr>
                                        <p:cTn id="7" dur="500"/>
                                        <p:tgtEl>
                                          <p:spTgt spid="35844"/>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EB44FC-A729-4BBC-B207-CE99F6474EDC}"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1675DBEE-4A07-4938-ABA7-25D1B70D8FCD}" type="slidenum">
              <a:rPr lang="en-US"/>
              <a:pPr lvl="1"/>
              <a:t>23</a:t>
            </a:fld>
            <a:endParaRPr lang="en-US">
              <a:latin typeface="Times New Roman" pitchFamily="18" charset="0"/>
            </a:endParaRPr>
          </a:p>
        </p:txBody>
      </p:sp>
      <p:sp>
        <p:nvSpPr>
          <p:cNvPr id="36866" name="Rectangle 2"/>
          <p:cNvSpPr>
            <a:spLocks noGrp="1" noChangeArrowheads="1"/>
          </p:cNvSpPr>
          <p:nvPr>
            <p:ph type="title"/>
          </p:nvPr>
        </p:nvSpPr>
        <p:spPr/>
        <p:txBody>
          <a:bodyPr/>
          <a:lstStyle/>
          <a:p>
            <a:r>
              <a:rPr lang="en-US"/>
              <a:t>		Head Injury cont.</a:t>
            </a:r>
          </a:p>
        </p:txBody>
      </p:sp>
      <p:sp>
        <p:nvSpPr>
          <p:cNvPr id="36867" name="Rectangle 3"/>
          <p:cNvSpPr>
            <a:spLocks noGrp="1" noChangeArrowheads="1"/>
          </p:cNvSpPr>
          <p:nvPr>
            <p:ph type="body" idx="1"/>
          </p:nvPr>
        </p:nvSpPr>
        <p:spPr/>
        <p:txBody>
          <a:bodyPr/>
          <a:lstStyle/>
          <a:p>
            <a:pPr lvl="1">
              <a:lnSpc>
                <a:spcPct val="90000"/>
              </a:lnSpc>
            </a:pPr>
            <a:r>
              <a:rPr lang="en-US"/>
              <a:t>Loss of memory or consciousness</a:t>
            </a:r>
          </a:p>
          <a:p>
            <a:pPr lvl="2">
              <a:lnSpc>
                <a:spcPct val="90000"/>
              </a:lnSpc>
            </a:pPr>
            <a:r>
              <a:rPr lang="en-US"/>
              <a:t>Staggering in walking</a:t>
            </a:r>
          </a:p>
          <a:p>
            <a:pPr lvl="2">
              <a:lnSpc>
                <a:spcPct val="90000"/>
              </a:lnSpc>
            </a:pPr>
            <a:r>
              <a:rPr lang="en-US"/>
              <a:t>Vomiting</a:t>
            </a:r>
          </a:p>
          <a:p>
            <a:pPr lvl="2">
              <a:lnSpc>
                <a:spcPct val="90000"/>
              </a:lnSpc>
            </a:pPr>
            <a:r>
              <a:rPr lang="en-US"/>
              <a:t>Paralysis</a:t>
            </a:r>
          </a:p>
          <a:p>
            <a:pPr lvl="2">
              <a:lnSpc>
                <a:spcPct val="90000"/>
              </a:lnSpc>
            </a:pPr>
            <a:r>
              <a:rPr lang="en-US"/>
              <a:t>Convulsions or twitches</a:t>
            </a:r>
          </a:p>
          <a:p>
            <a:pPr lvl="2">
              <a:lnSpc>
                <a:spcPct val="90000"/>
              </a:lnSpc>
              <a:buFont typeface="Wingdings" pitchFamily="2" charset="2"/>
              <a:buNone/>
            </a:pPr>
            <a:r>
              <a:rPr lang="en-US"/>
              <a:t>			Note:</a:t>
            </a:r>
          </a:p>
          <a:p>
            <a:pPr lvl="2">
              <a:lnSpc>
                <a:spcPct val="90000"/>
              </a:lnSpc>
              <a:buFont typeface="Wingdings" pitchFamily="2" charset="2"/>
              <a:buNone/>
            </a:pPr>
            <a:r>
              <a:rPr lang="en-US"/>
              <a:t>If a head injury is suspected, continue to watch for signs that would require mouth-to-mouth resuscitation, treatment for shock, or control bleeding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36866">
                                            <p:txEl>
                                              <p:pRg st="0" end="0"/>
                                            </p:txEl>
                                          </p:spTgt>
                                        </p:tgtEl>
                                        <p:attrNameLst>
                                          <p:attrName>style.visibility</p:attrName>
                                        </p:attrNameLst>
                                      </p:cBhvr>
                                      <p:to>
                                        <p:strVal val="visible"/>
                                      </p:to>
                                    </p:set>
                                    <p:anim calcmode="lin" valueType="num">
                                      <p:cBhvr additive="base">
                                        <p:cTn id="7" dur="300" fill="hold"/>
                                        <p:tgtEl>
                                          <p:spTgt spid="36866">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3686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36867">
                                            <p:txEl>
                                              <p:pRg st="0" end="0"/>
                                            </p:txEl>
                                          </p:spTgt>
                                        </p:tgtEl>
                                        <p:attrNameLst>
                                          <p:attrName>style.visibility</p:attrName>
                                        </p:attrNameLst>
                                      </p:cBhvr>
                                      <p:to>
                                        <p:strVal val="visible"/>
                                      </p:to>
                                    </p:set>
                                    <p:animEffect transition="in" filter="barn(outVertical)">
                                      <p:cBhvr>
                                        <p:cTn id="13" dur="500"/>
                                        <p:tgtEl>
                                          <p:spTgt spid="36867">
                                            <p:txEl>
                                              <p:pRg st="0" end="0"/>
                                            </p:txEl>
                                          </p:spTgt>
                                        </p:tgtEl>
                                      </p:cBhvr>
                                    </p:animEffect>
                                  </p:childTnLst>
                                </p:cTn>
                              </p:par>
                              <p:par>
                                <p:cTn id="14" presetID="16" presetClass="entr" presetSubtype="37" fill="hold" grpId="0" nodeType="withEffect">
                                  <p:stCondLst>
                                    <p:cond delay="0"/>
                                  </p:stCondLst>
                                  <p:childTnLst>
                                    <p:set>
                                      <p:cBhvr>
                                        <p:cTn id="15" dur="1" fill="hold">
                                          <p:stCondLst>
                                            <p:cond delay="0"/>
                                          </p:stCondLst>
                                        </p:cTn>
                                        <p:tgtEl>
                                          <p:spTgt spid="36867">
                                            <p:txEl>
                                              <p:pRg st="1" end="1"/>
                                            </p:txEl>
                                          </p:spTgt>
                                        </p:tgtEl>
                                        <p:attrNameLst>
                                          <p:attrName>style.visibility</p:attrName>
                                        </p:attrNameLst>
                                      </p:cBhvr>
                                      <p:to>
                                        <p:strVal val="visible"/>
                                      </p:to>
                                    </p:set>
                                    <p:animEffect transition="in" filter="barn(outVertical)">
                                      <p:cBhvr>
                                        <p:cTn id="16" dur="500"/>
                                        <p:tgtEl>
                                          <p:spTgt spid="36867">
                                            <p:txEl>
                                              <p:pRg st="1" end="1"/>
                                            </p:txEl>
                                          </p:spTgt>
                                        </p:tgtEl>
                                      </p:cBhvr>
                                    </p:animEffect>
                                  </p:childTnLst>
                                </p:cTn>
                              </p:par>
                              <p:par>
                                <p:cTn id="17" presetID="16" presetClass="entr" presetSubtype="37" fill="hold" grpId="0" nodeType="with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Effect transition="in" filter="barn(outVertical)">
                                      <p:cBhvr>
                                        <p:cTn id="19" dur="500"/>
                                        <p:tgtEl>
                                          <p:spTgt spid="36867">
                                            <p:txEl>
                                              <p:pRg st="2" end="2"/>
                                            </p:txEl>
                                          </p:spTgt>
                                        </p:tgtEl>
                                      </p:cBhvr>
                                    </p:animEffect>
                                  </p:childTnLst>
                                </p:cTn>
                              </p:par>
                              <p:par>
                                <p:cTn id="20" presetID="16" presetClass="entr" presetSubtype="37" fill="hold" grpId="0" nodeType="with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barn(outVertical)">
                                      <p:cBhvr>
                                        <p:cTn id="22" dur="500"/>
                                        <p:tgtEl>
                                          <p:spTgt spid="36867">
                                            <p:txEl>
                                              <p:pRg st="3" end="3"/>
                                            </p:txEl>
                                          </p:spTgt>
                                        </p:tgtEl>
                                      </p:cBhvr>
                                    </p:animEffect>
                                  </p:childTnLst>
                                </p:cTn>
                              </p:par>
                              <p:par>
                                <p:cTn id="23" presetID="16" presetClass="entr" presetSubtype="37" fill="hold" grpId="0" nodeType="withEffect">
                                  <p:stCondLst>
                                    <p:cond delay="0"/>
                                  </p:stCondLst>
                                  <p:childTnLst>
                                    <p:set>
                                      <p:cBhvr>
                                        <p:cTn id="24" dur="1" fill="hold">
                                          <p:stCondLst>
                                            <p:cond delay="0"/>
                                          </p:stCondLst>
                                        </p:cTn>
                                        <p:tgtEl>
                                          <p:spTgt spid="36867">
                                            <p:txEl>
                                              <p:pRg st="4" end="4"/>
                                            </p:txEl>
                                          </p:spTgt>
                                        </p:tgtEl>
                                        <p:attrNameLst>
                                          <p:attrName>style.visibility</p:attrName>
                                        </p:attrNameLst>
                                      </p:cBhvr>
                                      <p:to>
                                        <p:strVal val="visible"/>
                                      </p:to>
                                    </p:set>
                                    <p:animEffect transition="in" filter="barn(outVertical)">
                                      <p:cBhvr>
                                        <p:cTn id="25" dur="500"/>
                                        <p:tgtEl>
                                          <p:spTgt spid="36867">
                                            <p:txEl>
                                              <p:pRg st="4" end="4"/>
                                            </p:txEl>
                                          </p:spTgt>
                                        </p:tgtEl>
                                      </p:cBhvr>
                                    </p:animEffect>
                                  </p:childTnLst>
                                </p:cTn>
                              </p:par>
                              <p:par>
                                <p:cTn id="26" presetID="16" presetClass="entr" presetSubtype="37" fill="hold" grpId="0" nodeType="withEffect">
                                  <p:stCondLst>
                                    <p:cond delay="0"/>
                                  </p:stCondLst>
                                  <p:childTnLst>
                                    <p:set>
                                      <p:cBhvr>
                                        <p:cTn id="27" dur="1" fill="hold">
                                          <p:stCondLst>
                                            <p:cond delay="0"/>
                                          </p:stCondLst>
                                        </p:cTn>
                                        <p:tgtEl>
                                          <p:spTgt spid="36867">
                                            <p:txEl>
                                              <p:pRg st="5" end="5"/>
                                            </p:txEl>
                                          </p:spTgt>
                                        </p:tgtEl>
                                        <p:attrNameLst>
                                          <p:attrName>style.visibility</p:attrName>
                                        </p:attrNameLst>
                                      </p:cBhvr>
                                      <p:to>
                                        <p:strVal val="visible"/>
                                      </p:to>
                                    </p:set>
                                    <p:animEffect transition="in" filter="barn(outVertical)">
                                      <p:cBhvr>
                                        <p:cTn id="28" dur="500"/>
                                        <p:tgtEl>
                                          <p:spTgt spid="36867">
                                            <p:txEl>
                                              <p:pRg st="5" end="5"/>
                                            </p:txEl>
                                          </p:spTgt>
                                        </p:tgtEl>
                                      </p:cBhvr>
                                    </p:animEffect>
                                  </p:childTnLst>
                                </p:cTn>
                              </p:par>
                              <p:par>
                                <p:cTn id="29" presetID="16" presetClass="entr" presetSubtype="37" fill="hold" grpId="0" nodeType="withEffect">
                                  <p:stCondLst>
                                    <p:cond delay="0"/>
                                  </p:stCondLst>
                                  <p:childTnLst>
                                    <p:set>
                                      <p:cBhvr>
                                        <p:cTn id="30" dur="1" fill="hold">
                                          <p:stCondLst>
                                            <p:cond delay="0"/>
                                          </p:stCondLst>
                                        </p:cTn>
                                        <p:tgtEl>
                                          <p:spTgt spid="36867">
                                            <p:txEl>
                                              <p:pRg st="6" end="6"/>
                                            </p:txEl>
                                          </p:spTgt>
                                        </p:tgtEl>
                                        <p:attrNameLst>
                                          <p:attrName>style.visibility</p:attrName>
                                        </p:attrNameLst>
                                      </p:cBhvr>
                                      <p:to>
                                        <p:strVal val="visible"/>
                                      </p:to>
                                    </p:set>
                                    <p:animEffect transition="in" filter="barn(outVertical)">
                                      <p:cBhvr>
                                        <p:cTn id="31" dur="500"/>
                                        <p:tgtEl>
                                          <p:spTgt spid="368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build="p" autoUpdateAnimBg="0"/>
      <p:bldP spid="3686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p:txBody>
          <a:bodyPr/>
          <a:lstStyle/>
          <a:p>
            <a:fld id="{F10EDB12-82E2-4410-AA28-2C5404AB75FA}" type="datetime1">
              <a:rPr lang="en-US"/>
              <a:pPr/>
              <a:t>12/15/2014</a:t>
            </a:fld>
            <a:endParaRPr lang="en-US"/>
          </a:p>
        </p:txBody>
      </p:sp>
      <p:sp>
        <p:nvSpPr>
          <p:cNvPr id="6" name="Footer Placeholder 2"/>
          <p:cNvSpPr>
            <a:spLocks noGrp="1"/>
          </p:cNvSpPr>
          <p:nvPr>
            <p:ph type="ftr" sz="quarter" idx="11"/>
          </p:nvPr>
        </p:nvSpPr>
        <p:spPr/>
        <p:txBody>
          <a:bodyPr/>
          <a:lstStyle/>
          <a:p>
            <a:r>
              <a:rPr lang="en-US"/>
              <a:t>Task # 081-831-1000</a:t>
            </a:r>
          </a:p>
        </p:txBody>
      </p:sp>
      <p:sp>
        <p:nvSpPr>
          <p:cNvPr id="7" name="Slide Number Placeholder 3"/>
          <p:cNvSpPr>
            <a:spLocks noGrp="1"/>
          </p:cNvSpPr>
          <p:nvPr>
            <p:ph type="sldNum" sz="quarter" idx="12"/>
          </p:nvPr>
        </p:nvSpPr>
        <p:spPr/>
        <p:txBody>
          <a:bodyPr/>
          <a:lstStyle/>
          <a:p>
            <a:pPr lvl="1"/>
            <a:fld id="{84ADB8A9-8139-418D-852F-EC45A470A564}" type="slidenum">
              <a:rPr lang="en-US"/>
              <a:pPr lvl="1"/>
              <a:t>24</a:t>
            </a:fld>
            <a:endParaRPr lang="en-US">
              <a:latin typeface="Times New Roman" pitchFamily="18" charset="0"/>
            </a:endParaRPr>
          </a:p>
        </p:txBody>
      </p:sp>
      <p:sp>
        <p:nvSpPr>
          <p:cNvPr id="41986" name="Text Box 2"/>
          <p:cNvSpPr txBox="1">
            <a:spLocks noChangeArrowheads="1"/>
          </p:cNvSpPr>
          <p:nvPr/>
        </p:nvSpPr>
        <p:spPr bwMode="auto">
          <a:xfrm>
            <a:off x="2057400" y="3733800"/>
            <a:ext cx="7239000" cy="457200"/>
          </a:xfrm>
          <a:prstGeom prst="rect">
            <a:avLst/>
          </a:prstGeom>
          <a:noFill/>
          <a:ln w="12700">
            <a:noFill/>
            <a:miter lim="800000"/>
            <a:headEnd type="none" w="sm" len="sm"/>
            <a:tailEnd type="none" w="sm" len="sm"/>
          </a:ln>
          <a:effectLst/>
        </p:spPr>
        <p:txBody>
          <a:bodyPr>
            <a:spAutoFit/>
          </a:bodyPr>
          <a:lstStyle/>
          <a:p>
            <a:pPr algn="l">
              <a:spcBef>
                <a:spcPct val="50000"/>
              </a:spcBef>
            </a:pPr>
            <a:endParaRPr lang="en-US"/>
          </a:p>
        </p:txBody>
      </p:sp>
      <p:pic>
        <p:nvPicPr>
          <p:cNvPr id="41987" name="Picture 3" descr="C:\Program Files\Common Files\Microsoft Shared\Clipart\cagcat50\bd00028_.wmf"/>
          <p:cNvPicPr>
            <a:picLocks noChangeAspect="1" noChangeArrowheads="1"/>
          </p:cNvPicPr>
          <p:nvPr/>
        </p:nvPicPr>
        <p:blipFill>
          <a:blip r:embed="rId4" cstate="print"/>
          <a:srcRect/>
          <a:stretch>
            <a:fillRect/>
          </a:stretch>
        </p:blipFill>
        <p:spPr bwMode="auto">
          <a:xfrm>
            <a:off x="1295400" y="914400"/>
            <a:ext cx="6324600" cy="4953000"/>
          </a:xfrm>
          <a:prstGeom prst="rect">
            <a:avLst/>
          </a:prstGeom>
          <a:noFill/>
        </p:spPr>
      </p:pic>
      <p:sp>
        <p:nvSpPr>
          <p:cNvPr id="41988" name="Text Box 4"/>
          <p:cNvSpPr txBox="1">
            <a:spLocks noChangeArrowheads="1"/>
          </p:cNvSpPr>
          <p:nvPr/>
        </p:nvSpPr>
        <p:spPr bwMode="auto">
          <a:xfrm>
            <a:off x="1524000" y="4343400"/>
            <a:ext cx="5410200" cy="2009775"/>
          </a:xfrm>
          <a:prstGeom prst="rect">
            <a:avLst/>
          </a:prstGeom>
          <a:noFill/>
          <a:ln w="12700">
            <a:noFill/>
            <a:miter lim="800000"/>
            <a:headEnd type="none" w="sm" len="sm"/>
            <a:tailEnd type="none" w="sm" len="sm"/>
          </a:ln>
          <a:effectLst/>
        </p:spPr>
        <p:txBody>
          <a:bodyPr>
            <a:spAutoFit/>
          </a:bodyPr>
          <a:lstStyle/>
          <a:p>
            <a:pPr algn="l">
              <a:spcBef>
                <a:spcPct val="50000"/>
              </a:spcBef>
            </a:pPr>
            <a:endParaRPr lang="en-US" sz="5400"/>
          </a:p>
          <a:p>
            <a:pPr>
              <a:spcBef>
                <a:spcPct val="50000"/>
              </a:spcBef>
            </a:pPr>
            <a:endParaRPr lang="en-US"/>
          </a:p>
          <a:p>
            <a:pPr>
              <a:spcBef>
                <a:spcPct val="5000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1987"/>
                                        </p:tgtEl>
                                        <p:attrNameLst>
                                          <p:attrName>style.visibility</p:attrName>
                                        </p:attrNameLst>
                                      </p:cBhvr>
                                      <p:to>
                                        <p:strVal val="visible"/>
                                      </p:to>
                                    </p:set>
                                    <p:anim calcmode="lin" valueType="num">
                                      <p:cBhvr additive="base">
                                        <p:cTn id="7" dur="500" fill="hold"/>
                                        <p:tgtEl>
                                          <p:spTgt spid="41987"/>
                                        </p:tgtEl>
                                        <p:attrNameLst>
                                          <p:attrName>ppt_x</p:attrName>
                                        </p:attrNameLst>
                                      </p:cBhvr>
                                      <p:tavLst>
                                        <p:tav tm="0">
                                          <p:val>
                                            <p:strVal val="0-#ppt_w/2"/>
                                          </p:val>
                                        </p:tav>
                                        <p:tav tm="100000">
                                          <p:val>
                                            <p:strVal val="#ppt_x"/>
                                          </p:val>
                                        </p:tav>
                                      </p:tavLst>
                                    </p:anim>
                                    <p:anim calcmode="lin" valueType="num">
                                      <p:cBhvr additive="base">
                                        <p:cTn id="8" dur="500" fill="hold"/>
                                        <p:tgtEl>
                                          <p:spTgt spid="4198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F20D277-6572-4714-9D59-A5A101171885}"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AA6C69FF-C8F2-4E00-AAC0-EFBD924FBA3A}" type="slidenum">
              <a:rPr lang="en-US"/>
              <a:pPr lvl="1"/>
              <a:t>25</a:t>
            </a:fld>
            <a:endParaRPr lang="en-US">
              <a:latin typeface="Times New Roman" pitchFamily="18" charset="0"/>
            </a:endParaRPr>
          </a:p>
        </p:txBody>
      </p:sp>
      <p:sp>
        <p:nvSpPr>
          <p:cNvPr id="12294" name="Rectangle 6"/>
          <p:cNvSpPr>
            <a:spLocks noGrp="1" noChangeArrowheads="1"/>
          </p:cNvSpPr>
          <p:nvPr>
            <p:ph type="title"/>
          </p:nvPr>
        </p:nvSpPr>
        <p:spPr/>
        <p:txBody>
          <a:bodyPr/>
          <a:lstStyle/>
          <a:p>
            <a:r>
              <a:rPr lang="en-US"/>
              <a:t>	Brief the Soldier</a:t>
            </a:r>
          </a:p>
        </p:txBody>
      </p:sp>
      <p:sp>
        <p:nvSpPr>
          <p:cNvPr id="12295" name="Rectangle 7"/>
          <p:cNvSpPr>
            <a:spLocks noGrp="1" noChangeArrowheads="1"/>
          </p:cNvSpPr>
          <p:nvPr>
            <p:ph type="body" idx="1"/>
          </p:nvPr>
        </p:nvSpPr>
        <p:spPr/>
        <p:txBody>
          <a:bodyPr/>
          <a:lstStyle/>
          <a:p>
            <a:pPr>
              <a:buFont typeface="Wingdings" pitchFamily="2" charset="2"/>
              <a:buNone/>
            </a:pPr>
            <a:endParaRPr lang="en-US"/>
          </a:p>
          <a:p>
            <a:pPr>
              <a:buFont typeface="Wingdings" pitchFamily="2" charset="2"/>
              <a:buNone/>
            </a:pPr>
            <a:r>
              <a:rPr lang="en-US"/>
              <a:t>Do in order all the necessary steps to evaluate  the casualty and identify all wounds and/or conditions.  Be able to tell me what first aid action he would take, but that no aid is to be performed unless a neck or back injury is found.</a:t>
            </a:r>
          </a:p>
        </p:txBody>
      </p:sp>
    </p:spTree>
  </p:cSld>
  <p:clrMapOvr>
    <a:masterClrMapping/>
  </p:clrMapOvr>
  <p:transition>
    <p:check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1"/>
          <p:cNvSpPr>
            <a:spLocks noGrp="1"/>
          </p:cNvSpPr>
          <p:nvPr>
            <p:ph type="dt" sz="half" idx="10"/>
          </p:nvPr>
        </p:nvSpPr>
        <p:spPr/>
        <p:txBody>
          <a:bodyPr/>
          <a:lstStyle/>
          <a:p>
            <a:fld id="{C809A1DA-6979-45F5-8990-6355A8AE8070}" type="datetime1">
              <a:rPr lang="en-US"/>
              <a:pPr/>
              <a:t>12/15/2014</a:t>
            </a:fld>
            <a:endParaRPr lang="en-US"/>
          </a:p>
        </p:txBody>
      </p:sp>
      <p:sp>
        <p:nvSpPr>
          <p:cNvPr id="9" name="Footer Placeholder 2"/>
          <p:cNvSpPr>
            <a:spLocks noGrp="1"/>
          </p:cNvSpPr>
          <p:nvPr>
            <p:ph type="ftr" sz="quarter" idx="11"/>
          </p:nvPr>
        </p:nvSpPr>
        <p:spPr/>
        <p:txBody>
          <a:bodyPr/>
          <a:lstStyle/>
          <a:p>
            <a:r>
              <a:rPr lang="en-US"/>
              <a:t>Task # 081-831-1000</a:t>
            </a:r>
          </a:p>
        </p:txBody>
      </p:sp>
      <p:sp>
        <p:nvSpPr>
          <p:cNvPr id="10" name="Slide Number Placeholder 3"/>
          <p:cNvSpPr>
            <a:spLocks noGrp="1"/>
          </p:cNvSpPr>
          <p:nvPr>
            <p:ph type="sldNum" sz="quarter" idx="12"/>
          </p:nvPr>
        </p:nvSpPr>
        <p:spPr/>
        <p:txBody>
          <a:bodyPr/>
          <a:lstStyle/>
          <a:p>
            <a:pPr lvl="1"/>
            <a:fld id="{8DBF021E-A4F2-42F3-BBD4-7B4F0B5BDB33}" type="slidenum">
              <a:rPr lang="en-US"/>
              <a:pPr lvl="1"/>
              <a:t>26</a:t>
            </a:fld>
            <a:endParaRPr lang="en-US">
              <a:latin typeface="Times New Roman" pitchFamily="18" charset="0"/>
            </a:endParaRPr>
          </a:p>
        </p:txBody>
      </p:sp>
      <p:sp>
        <p:nvSpPr>
          <p:cNvPr id="38914" name="Text Box 2"/>
          <p:cNvSpPr txBox="1">
            <a:spLocks noChangeArrowheads="1"/>
          </p:cNvSpPr>
          <p:nvPr/>
        </p:nvSpPr>
        <p:spPr bwMode="auto">
          <a:xfrm>
            <a:off x="685800" y="1371600"/>
            <a:ext cx="7772400" cy="457200"/>
          </a:xfrm>
          <a:prstGeom prst="rect">
            <a:avLst/>
          </a:prstGeom>
          <a:noFill/>
          <a:ln w="12700">
            <a:noFill/>
            <a:miter lim="800000"/>
            <a:headEnd type="none" w="sm" len="sm"/>
            <a:tailEnd type="none" w="sm" len="sm"/>
          </a:ln>
          <a:effectLst/>
        </p:spPr>
        <p:txBody>
          <a:bodyPr>
            <a:spAutoFit/>
          </a:bodyPr>
          <a:lstStyle/>
          <a:p>
            <a:pPr algn="l">
              <a:spcBef>
                <a:spcPct val="50000"/>
              </a:spcBef>
            </a:pPr>
            <a:endParaRPr lang="en-US"/>
          </a:p>
        </p:txBody>
      </p:sp>
      <p:sp>
        <p:nvSpPr>
          <p:cNvPr id="38915" name="Text Box 3"/>
          <p:cNvSpPr txBox="1">
            <a:spLocks noChangeArrowheads="1"/>
          </p:cNvSpPr>
          <p:nvPr/>
        </p:nvSpPr>
        <p:spPr bwMode="auto">
          <a:xfrm>
            <a:off x="1066800" y="685800"/>
            <a:ext cx="7772400" cy="5386388"/>
          </a:xfrm>
          <a:prstGeom prst="rect">
            <a:avLst/>
          </a:prstGeom>
          <a:noFill/>
          <a:ln w="12700">
            <a:noFill/>
            <a:miter lim="800000"/>
            <a:headEnd type="none" w="sm" len="sm"/>
            <a:tailEnd type="none" w="sm" len="sm"/>
          </a:ln>
          <a:effectLst/>
        </p:spPr>
        <p:txBody>
          <a:bodyPr>
            <a:spAutoFit/>
          </a:bodyPr>
          <a:lstStyle/>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p:txBody>
      </p:sp>
      <p:sp>
        <p:nvSpPr>
          <p:cNvPr id="38916" name="Text Box 4"/>
          <p:cNvSpPr txBox="1">
            <a:spLocks noChangeArrowheads="1"/>
          </p:cNvSpPr>
          <p:nvPr/>
        </p:nvSpPr>
        <p:spPr bwMode="auto">
          <a:xfrm>
            <a:off x="1143000" y="685800"/>
            <a:ext cx="7315200" cy="457200"/>
          </a:xfrm>
          <a:prstGeom prst="rect">
            <a:avLst/>
          </a:prstGeom>
          <a:noFill/>
          <a:ln w="12700">
            <a:noFill/>
            <a:miter lim="800000"/>
            <a:headEnd type="none" w="sm" len="sm"/>
            <a:tailEnd type="none" w="sm" len="sm"/>
          </a:ln>
          <a:effectLst/>
        </p:spPr>
        <p:txBody>
          <a:bodyPr>
            <a:spAutoFit/>
          </a:bodyPr>
          <a:lstStyle/>
          <a:p>
            <a:pPr algn="l">
              <a:spcBef>
                <a:spcPct val="50000"/>
              </a:spcBef>
            </a:pPr>
            <a:endParaRPr lang="en-US"/>
          </a:p>
        </p:txBody>
      </p:sp>
      <p:sp>
        <p:nvSpPr>
          <p:cNvPr id="38918" name="Text Box 6"/>
          <p:cNvSpPr txBox="1">
            <a:spLocks noChangeArrowheads="1"/>
          </p:cNvSpPr>
          <p:nvPr/>
        </p:nvSpPr>
        <p:spPr bwMode="auto">
          <a:xfrm>
            <a:off x="533400" y="685800"/>
            <a:ext cx="7924800" cy="457200"/>
          </a:xfrm>
          <a:prstGeom prst="rect">
            <a:avLst/>
          </a:prstGeom>
          <a:noFill/>
          <a:ln w="12700">
            <a:noFill/>
            <a:miter lim="800000"/>
            <a:headEnd type="none" w="sm" len="sm"/>
            <a:tailEnd type="none" w="sm" len="sm"/>
          </a:ln>
          <a:effectLst/>
        </p:spPr>
        <p:txBody>
          <a:bodyPr>
            <a:spAutoFit/>
          </a:bodyPr>
          <a:lstStyle/>
          <a:p>
            <a:pPr algn="l">
              <a:spcBef>
                <a:spcPct val="50000"/>
              </a:spcBef>
            </a:pPr>
            <a:endParaRPr lang="en-US"/>
          </a:p>
        </p:txBody>
      </p:sp>
      <p:sp>
        <p:nvSpPr>
          <p:cNvPr id="38919" name="Text Box 7"/>
          <p:cNvSpPr txBox="1">
            <a:spLocks noChangeArrowheads="1"/>
          </p:cNvSpPr>
          <p:nvPr/>
        </p:nvSpPr>
        <p:spPr bwMode="auto">
          <a:xfrm>
            <a:off x="1447800" y="457200"/>
            <a:ext cx="6705600" cy="4291013"/>
          </a:xfrm>
          <a:prstGeom prst="rect">
            <a:avLst/>
          </a:prstGeom>
          <a:noFill/>
          <a:ln w="12700">
            <a:noFill/>
            <a:miter lim="800000"/>
            <a:headEnd type="none" w="sm" len="sm"/>
            <a:tailEnd type="none" w="sm" len="sm"/>
          </a:ln>
          <a:effectLst/>
        </p:spPr>
        <p:txBody>
          <a:bodyPr>
            <a:spAutoFit/>
          </a:bodyPr>
          <a:lstStyle/>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a:p>
            <a:pPr algn="l">
              <a:spcBef>
                <a:spcPct val="50000"/>
              </a:spcBef>
            </a:pPr>
            <a:endParaRPr lang="en-US"/>
          </a:p>
        </p:txBody>
      </p:sp>
      <p:sp>
        <p:nvSpPr>
          <p:cNvPr id="38920" name="WordArt 8"/>
          <p:cNvSpPr>
            <a:spLocks noChangeArrowheads="1" noChangeShapeType="1" noTextEdit="1"/>
          </p:cNvSpPr>
          <p:nvPr/>
        </p:nvSpPr>
        <p:spPr bwMode="auto">
          <a:xfrm>
            <a:off x="990600" y="609600"/>
            <a:ext cx="6400800" cy="5029200"/>
          </a:xfrm>
          <a:prstGeom prst="rect">
            <a:avLst/>
          </a:prstGeom>
        </p:spPr>
        <p:txBody>
          <a:bodyPr wrap="none" fromWordArt="1">
            <a:prstTxWarp prst="textDoubleWave1">
              <a:avLst>
                <a:gd name="adj1" fmla="val 6500"/>
                <a:gd name="adj2" fmla="val 829"/>
              </a:avLst>
            </a:prstTxWarp>
          </a:bodyPr>
          <a:lstStyle/>
          <a:p>
            <a:r>
              <a:rPr lang="en-US" sz="3600" kern="10" spc="-360">
                <a:ln w="12700">
                  <a:solidFill>
                    <a:srgbClr val="000099"/>
                  </a:solidFill>
                  <a:round/>
                  <a:headEnd type="none" w="sm" len="sm"/>
                  <a:tailEnd type="none" w="sm" len="sm"/>
                </a:ln>
                <a:solidFill>
                  <a:srgbClr val="800000"/>
                </a:solidFill>
                <a:effectLst>
                  <a:outerShdw dist="125724" dir="18900000" algn="ctr" rotWithShape="0">
                    <a:srgbClr val="000099"/>
                  </a:outerShdw>
                </a:effectLst>
                <a:latin typeface="Impact"/>
              </a:rPr>
              <a:t>Break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8920"/>
                                        </p:tgtEl>
                                        <p:attrNameLst>
                                          <p:attrName>style.visibility</p:attrName>
                                        </p:attrNameLst>
                                      </p:cBhvr>
                                      <p:to>
                                        <p:strVal val="visible"/>
                                      </p:to>
                                    </p:set>
                                    <p:anim calcmode="lin" valueType="num">
                                      <p:cBhvr additive="base">
                                        <p:cTn id="7" dur="500" fill="hold"/>
                                        <p:tgtEl>
                                          <p:spTgt spid="38920"/>
                                        </p:tgtEl>
                                        <p:attrNameLst>
                                          <p:attrName>ppt_x</p:attrName>
                                        </p:attrNameLst>
                                      </p:cBhvr>
                                      <p:tavLst>
                                        <p:tav tm="0">
                                          <p:val>
                                            <p:strVal val="1+#ppt_w/2"/>
                                          </p:val>
                                        </p:tav>
                                        <p:tav tm="100000">
                                          <p:val>
                                            <p:strVal val="#ppt_x"/>
                                          </p:val>
                                        </p:tav>
                                      </p:tavLst>
                                    </p:anim>
                                    <p:anim calcmode="lin" valueType="num">
                                      <p:cBhvr additive="base">
                                        <p:cTn id="8" dur="500" fill="hold"/>
                                        <p:tgtEl>
                                          <p:spTgt spid="3892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E4466C2-49A5-4E03-AC16-CC7AB207A6FA}"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E856FD53-BD01-4D85-9D98-773C02381A2D}" type="slidenum">
              <a:rPr lang="en-US"/>
              <a:pPr lvl="1"/>
              <a:t>3</a:t>
            </a:fld>
            <a:endParaRPr lang="en-US">
              <a:latin typeface="Times New Roman" pitchFamily="18" charset="0"/>
            </a:endParaRPr>
          </a:p>
        </p:txBody>
      </p:sp>
      <p:sp>
        <p:nvSpPr>
          <p:cNvPr id="5124" name="Rectangle 4"/>
          <p:cNvSpPr>
            <a:spLocks noGrp="1" noChangeArrowheads="1"/>
          </p:cNvSpPr>
          <p:nvPr>
            <p:ph type="title"/>
          </p:nvPr>
        </p:nvSpPr>
        <p:spPr/>
        <p:txBody>
          <a:bodyPr/>
          <a:lstStyle/>
          <a:p>
            <a:r>
              <a:rPr lang="en-US"/>
              <a:t>		Conditions</a:t>
            </a:r>
            <a:br>
              <a:rPr lang="en-US"/>
            </a:br>
            <a:endParaRPr lang="en-US"/>
          </a:p>
        </p:txBody>
      </p:sp>
      <p:sp>
        <p:nvSpPr>
          <p:cNvPr id="5125" name="Rectangle 5"/>
          <p:cNvSpPr>
            <a:spLocks noGrp="1" noChangeArrowheads="1"/>
          </p:cNvSpPr>
          <p:nvPr>
            <p:ph type="body" idx="1"/>
          </p:nvPr>
        </p:nvSpPr>
        <p:spPr/>
        <p:txBody>
          <a:bodyPr/>
          <a:lstStyle/>
          <a:p>
            <a:r>
              <a:rPr lang="en-US" dirty="0"/>
              <a:t>You have a casualty who has signs and/or symptoms of an injury.</a:t>
            </a:r>
          </a:p>
          <a:p>
            <a:endParaRPr lang="en-US" dirty="0"/>
          </a:p>
          <a:p>
            <a:r>
              <a:rPr lang="en-US" sz="2400" dirty="0"/>
              <a:t>Note : When evaluating and/or treating a casualty, seek medical aid as soon as possible.  Do not stop treatment.  Send another person to find medical aid.</a:t>
            </a:r>
          </a:p>
        </p:txBody>
      </p:sp>
    </p:spTree>
  </p:cSld>
  <p:clrMapOvr>
    <a:masterClrMapping/>
  </p:clrMapOvr>
  <p:transition>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28774C-52FC-40B7-812C-C29DF1CEAC9D}"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BF968A70-456A-498A-92DA-2EDD14298D9E}" type="slidenum">
              <a:rPr lang="en-US"/>
              <a:pPr lvl="1"/>
              <a:t>4</a:t>
            </a:fld>
            <a:endParaRPr lang="en-US">
              <a:latin typeface="Times New Roman" pitchFamily="18" charset="0"/>
            </a:endParaRPr>
          </a:p>
        </p:txBody>
      </p:sp>
      <p:sp>
        <p:nvSpPr>
          <p:cNvPr id="6148" name="Rectangle 4"/>
          <p:cNvSpPr>
            <a:spLocks noGrp="1" noChangeArrowheads="1"/>
          </p:cNvSpPr>
          <p:nvPr>
            <p:ph type="title"/>
          </p:nvPr>
        </p:nvSpPr>
        <p:spPr/>
        <p:txBody>
          <a:bodyPr/>
          <a:lstStyle/>
          <a:p>
            <a:r>
              <a:rPr lang="en-US"/>
              <a:t>		Standards</a:t>
            </a:r>
          </a:p>
        </p:txBody>
      </p:sp>
      <p:sp>
        <p:nvSpPr>
          <p:cNvPr id="6149" name="Rectangle 5"/>
          <p:cNvSpPr>
            <a:spLocks noGrp="1" noChangeArrowheads="1"/>
          </p:cNvSpPr>
          <p:nvPr>
            <p:ph type="body" idx="1"/>
          </p:nvPr>
        </p:nvSpPr>
        <p:spPr/>
        <p:txBody>
          <a:bodyPr/>
          <a:lstStyle/>
          <a:p>
            <a:r>
              <a:rPr lang="en-US"/>
              <a:t>Evaluate the casualty following the correct sequence. </a:t>
            </a:r>
          </a:p>
          <a:p>
            <a:r>
              <a:rPr lang="en-US"/>
              <a:t> All injuries and/or conditions were identified. </a:t>
            </a:r>
          </a:p>
          <a:p>
            <a:r>
              <a:rPr lang="en-US"/>
              <a:t> The casualty was immobilized if a neck or back injury was suspected.</a:t>
            </a:r>
          </a:p>
          <a:p>
            <a:pPr lvl="1"/>
            <a:r>
              <a:rPr lang="en-US" sz="2400"/>
              <a:t>Note: If a broken neck or back is suspected, do not move the casualty unless to save his life.</a:t>
            </a:r>
          </a:p>
        </p:txBody>
      </p:sp>
    </p:spTree>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BFAE1CF-F55D-4EAE-BFEB-E8A0B5CA4D2E}"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146CA2EE-C2C7-412D-A301-2FCB2089F145}" type="slidenum">
              <a:rPr lang="en-US"/>
              <a:pPr lvl="1"/>
              <a:t>5</a:t>
            </a:fld>
            <a:endParaRPr lang="en-US">
              <a:latin typeface="Times New Roman" pitchFamily="18" charset="0"/>
            </a:endParaRPr>
          </a:p>
        </p:txBody>
      </p:sp>
      <p:sp>
        <p:nvSpPr>
          <p:cNvPr id="22530" name="Rectangle 2"/>
          <p:cNvSpPr>
            <a:spLocks noGrp="1" noChangeArrowheads="1"/>
          </p:cNvSpPr>
          <p:nvPr>
            <p:ph type="title"/>
          </p:nvPr>
        </p:nvSpPr>
        <p:spPr/>
        <p:txBody>
          <a:bodyPr/>
          <a:lstStyle/>
          <a:p>
            <a:r>
              <a:rPr lang="en-US"/>
              <a:t>		</a:t>
            </a:r>
            <a:r>
              <a:rPr lang="en-US" sz="6000">
                <a:solidFill>
                  <a:schemeClr val="hlink"/>
                </a:solidFill>
              </a:rPr>
              <a:t>WARNING</a:t>
            </a:r>
            <a:endParaRPr lang="en-US" sz="6000"/>
          </a:p>
        </p:txBody>
      </p:sp>
      <p:sp>
        <p:nvSpPr>
          <p:cNvPr id="22531" name="Rectangle 3"/>
          <p:cNvSpPr>
            <a:spLocks noGrp="1" noChangeArrowheads="1"/>
          </p:cNvSpPr>
          <p:nvPr>
            <p:ph type="body" idx="1"/>
          </p:nvPr>
        </p:nvSpPr>
        <p:spPr/>
        <p:txBody>
          <a:bodyPr/>
          <a:lstStyle/>
          <a:p>
            <a:r>
              <a:rPr lang="en-US"/>
              <a:t>If there are signs of chemical or biological agent poisoning, immediately mask the casualty.  If it is not nerve agent poisoning, decontaminate exposed skin and gross contamination of the clothing or over garments.  If nerve agent poisoning, administer the antidote before decontamination (See Task 081-831-1044)</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 calcmode="lin" valueType="num">
                                      <p:cBhvr additive="base">
                                        <p:cTn id="7" dur="500" fill="hold"/>
                                        <p:tgtEl>
                                          <p:spTgt spid="22530">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530">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calcmode="lin" valueType="num">
                                      <p:cBhvr additive="base">
                                        <p:cTn id="13"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autoUpdateAnimBg="0"/>
      <p:bldP spid="2253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969FF5-C661-4BDE-A874-3BD283E147E6}"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EE9525BF-AC24-4DCD-A208-2808A419ED06}" type="slidenum">
              <a:rPr lang="en-US"/>
              <a:pPr lvl="1"/>
              <a:t>6</a:t>
            </a:fld>
            <a:endParaRPr lang="en-US">
              <a:latin typeface="Times New Roman" pitchFamily="18" charset="0"/>
            </a:endParaRPr>
          </a:p>
        </p:txBody>
      </p:sp>
      <p:sp>
        <p:nvSpPr>
          <p:cNvPr id="7181" name="Rectangle 13"/>
          <p:cNvSpPr>
            <a:spLocks noGrp="1" noChangeArrowheads="1"/>
          </p:cNvSpPr>
          <p:nvPr>
            <p:ph type="title"/>
          </p:nvPr>
        </p:nvSpPr>
        <p:spPr/>
        <p:txBody>
          <a:bodyPr/>
          <a:lstStyle/>
          <a:p>
            <a:r>
              <a:rPr lang="en-US"/>
              <a:t>	Performance Steps</a:t>
            </a:r>
          </a:p>
        </p:txBody>
      </p:sp>
      <p:sp>
        <p:nvSpPr>
          <p:cNvPr id="7182" name="Rectangle 14"/>
          <p:cNvSpPr>
            <a:spLocks noGrp="1" noChangeArrowheads="1"/>
          </p:cNvSpPr>
          <p:nvPr>
            <p:ph type="body" idx="1"/>
          </p:nvPr>
        </p:nvSpPr>
        <p:spPr/>
        <p:txBody>
          <a:bodyPr/>
          <a:lstStyle/>
          <a:p>
            <a:pPr>
              <a:lnSpc>
                <a:spcPct val="80000"/>
              </a:lnSpc>
              <a:buFont typeface="Wingdings" pitchFamily="2" charset="2"/>
              <a:buNone/>
            </a:pPr>
            <a:r>
              <a:rPr lang="en-US"/>
              <a:t>			Check for :</a:t>
            </a:r>
          </a:p>
          <a:p>
            <a:pPr>
              <a:lnSpc>
                <a:spcPct val="80000"/>
              </a:lnSpc>
            </a:pPr>
            <a:r>
              <a:rPr lang="en-US"/>
              <a:t>Responsiveness</a:t>
            </a:r>
          </a:p>
          <a:p>
            <a:pPr>
              <a:lnSpc>
                <a:spcPct val="80000"/>
              </a:lnSpc>
            </a:pPr>
            <a:r>
              <a:rPr lang="en-US"/>
              <a:t>Breathing</a:t>
            </a:r>
          </a:p>
          <a:p>
            <a:pPr>
              <a:lnSpc>
                <a:spcPct val="80000"/>
              </a:lnSpc>
            </a:pPr>
            <a:r>
              <a:rPr lang="en-US"/>
              <a:t>Bleeding</a:t>
            </a:r>
          </a:p>
          <a:p>
            <a:pPr>
              <a:lnSpc>
                <a:spcPct val="80000"/>
              </a:lnSpc>
            </a:pPr>
            <a:r>
              <a:rPr lang="en-US"/>
              <a:t>Shock</a:t>
            </a:r>
          </a:p>
          <a:p>
            <a:pPr>
              <a:lnSpc>
                <a:spcPct val="80000"/>
              </a:lnSpc>
            </a:pPr>
            <a:r>
              <a:rPr lang="en-US"/>
              <a:t>Fractures</a:t>
            </a:r>
          </a:p>
          <a:p>
            <a:pPr>
              <a:lnSpc>
                <a:spcPct val="80000"/>
              </a:lnSpc>
            </a:pPr>
            <a:r>
              <a:rPr lang="en-US"/>
              <a:t>Burns</a:t>
            </a:r>
          </a:p>
          <a:p>
            <a:pPr>
              <a:lnSpc>
                <a:spcPct val="80000"/>
              </a:lnSpc>
            </a:pPr>
            <a:r>
              <a:rPr lang="en-US"/>
              <a:t>Head Injury</a:t>
            </a:r>
          </a:p>
        </p:txBody>
      </p:sp>
    </p:spTree>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6015FA7-3A31-43EF-B25A-4F97386F7815}"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79C4E012-78FC-491A-A566-753A531BC416}" type="slidenum">
              <a:rPr lang="en-US"/>
              <a:pPr lvl="1"/>
              <a:t>7</a:t>
            </a:fld>
            <a:endParaRPr lang="en-US">
              <a:latin typeface="Times New Roman" pitchFamily="18" charset="0"/>
            </a:endParaRPr>
          </a:p>
        </p:txBody>
      </p:sp>
      <p:sp>
        <p:nvSpPr>
          <p:cNvPr id="8196" name="Rectangle 4"/>
          <p:cNvSpPr>
            <a:spLocks noGrp="1" noChangeArrowheads="1"/>
          </p:cNvSpPr>
          <p:nvPr>
            <p:ph type="title"/>
          </p:nvPr>
        </p:nvSpPr>
        <p:spPr/>
        <p:txBody>
          <a:bodyPr/>
          <a:lstStyle/>
          <a:p>
            <a:r>
              <a:rPr lang="en-US"/>
              <a:t>	Check for Responsiveness</a:t>
            </a:r>
          </a:p>
        </p:txBody>
      </p:sp>
      <p:sp>
        <p:nvSpPr>
          <p:cNvPr id="8197" name="Rectangle 5"/>
          <p:cNvSpPr>
            <a:spLocks noGrp="1" noChangeArrowheads="1"/>
          </p:cNvSpPr>
          <p:nvPr>
            <p:ph type="body" idx="1"/>
          </p:nvPr>
        </p:nvSpPr>
        <p:spPr/>
        <p:txBody>
          <a:bodyPr/>
          <a:lstStyle/>
          <a:p>
            <a:pPr>
              <a:lnSpc>
                <a:spcPct val="80000"/>
              </a:lnSpc>
            </a:pPr>
            <a:r>
              <a:rPr lang="en-US" sz="2800"/>
              <a:t>Ask in a loud, but calm voice, “Are you okay?”</a:t>
            </a:r>
          </a:p>
          <a:p>
            <a:pPr>
              <a:lnSpc>
                <a:spcPct val="80000"/>
              </a:lnSpc>
            </a:pPr>
            <a:r>
              <a:rPr lang="en-US" sz="2800"/>
              <a:t>Gently shake or tap the casualty on the shoulder.</a:t>
            </a:r>
          </a:p>
          <a:p>
            <a:pPr>
              <a:lnSpc>
                <a:spcPct val="80000"/>
              </a:lnSpc>
            </a:pPr>
            <a:r>
              <a:rPr lang="en-US" sz="2800"/>
              <a:t>Watch for a response.  If the casualty does not respond, go to the next step(Breathing)</a:t>
            </a:r>
          </a:p>
          <a:p>
            <a:pPr>
              <a:lnSpc>
                <a:spcPct val="80000"/>
              </a:lnSpc>
            </a:pPr>
            <a:r>
              <a:rPr lang="en-US" sz="2800"/>
              <a:t>If the casualty is conscious, ask where he feels different than usual or where it hurts.  Go to the next step(Bleeding).  </a:t>
            </a:r>
          </a:p>
          <a:p>
            <a:pPr>
              <a:lnSpc>
                <a:spcPct val="80000"/>
              </a:lnSpc>
            </a:pPr>
            <a:r>
              <a:rPr lang="en-US" sz="2800"/>
              <a:t>If the casualty is conscious but is choking and cannot talk, stop the evaluation and begin treatment. (See Task 081-831-1003)</a:t>
            </a:r>
          </a:p>
          <a:p>
            <a:pPr>
              <a:lnSpc>
                <a:spcPct val="80000"/>
              </a:lnSpc>
              <a:buFont typeface="Wingdings" pitchFamily="2" charset="2"/>
              <a:buNone/>
            </a:pPr>
            <a:endParaRPr lang="en-US" sz="2800"/>
          </a:p>
          <a:p>
            <a:pPr>
              <a:lnSpc>
                <a:spcPct val="80000"/>
              </a:lnSpc>
              <a:buFont typeface="Wingdings" pitchFamily="2" charset="2"/>
              <a:buNone/>
            </a:pPr>
            <a:endParaRPr lang="en-US" sz="2800"/>
          </a:p>
        </p:txBody>
      </p:sp>
    </p:spTree>
  </p:cSld>
  <p:clrMapOvr>
    <a:masterClrMapping/>
  </p:clrMapOvr>
  <p:transition>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A73FFF9-5F06-49DE-91B1-4B73D406E098}"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8EA7E9B8-02CA-49CF-AAF9-5057F2394F8D}" type="slidenum">
              <a:rPr lang="en-US"/>
              <a:pPr lvl="1"/>
              <a:t>8</a:t>
            </a:fld>
            <a:endParaRPr lang="en-US">
              <a:latin typeface="Times New Roman" pitchFamily="18" charset="0"/>
            </a:endParaRPr>
          </a:p>
        </p:txBody>
      </p:sp>
      <p:sp>
        <p:nvSpPr>
          <p:cNvPr id="9220" name="Rectangle 4"/>
          <p:cNvSpPr>
            <a:spLocks noGrp="1" noChangeArrowheads="1"/>
          </p:cNvSpPr>
          <p:nvPr>
            <p:ph type="title"/>
          </p:nvPr>
        </p:nvSpPr>
        <p:spPr/>
        <p:txBody>
          <a:bodyPr/>
          <a:lstStyle/>
          <a:p>
            <a:r>
              <a:rPr lang="en-US"/>
              <a:t>		Check for Breathing</a:t>
            </a:r>
          </a:p>
        </p:txBody>
      </p:sp>
      <p:sp>
        <p:nvSpPr>
          <p:cNvPr id="9221" name="Rectangle 5"/>
          <p:cNvSpPr>
            <a:spLocks noGrp="1" noChangeArrowheads="1"/>
          </p:cNvSpPr>
          <p:nvPr>
            <p:ph type="body" idx="1"/>
          </p:nvPr>
        </p:nvSpPr>
        <p:spPr/>
        <p:txBody>
          <a:bodyPr/>
          <a:lstStyle/>
          <a:p>
            <a:pPr>
              <a:lnSpc>
                <a:spcPct val="80000"/>
              </a:lnSpc>
            </a:pPr>
            <a:r>
              <a:rPr lang="en-US" sz="2800"/>
              <a:t>Look for rise and fall of the casualty’s chest.</a:t>
            </a:r>
          </a:p>
          <a:p>
            <a:pPr>
              <a:lnSpc>
                <a:spcPct val="80000"/>
              </a:lnSpc>
            </a:pPr>
            <a:r>
              <a:rPr lang="en-US" sz="2800"/>
              <a:t>Listen for breathing by placing your ear about one inch above the casualty’s mouth and nose.</a:t>
            </a:r>
          </a:p>
          <a:p>
            <a:pPr>
              <a:lnSpc>
                <a:spcPct val="80000"/>
              </a:lnSpc>
            </a:pPr>
            <a:r>
              <a:rPr lang="en-US" sz="2800"/>
              <a:t>Feel for breathing by placing your hand or cheek about one inch above the casualty’s mouth and nose.  If the casualty is not breathing, stop the evaluation and begin treatment.                                		( See Task 081-831-1042)</a:t>
            </a:r>
          </a:p>
          <a:p>
            <a:pPr lvl="1">
              <a:lnSpc>
                <a:spcPct val="90000"/>
              </a:lnSpc>
              <a:buFontTx/>
              <a:buNone/>
            </a:pPr>
            <a:r>
              <a:rPr lang="en-US" sz="2400"/>
              <a:t>				Note: </a:t>
            </a:r>
          </a:p>
          <a:p>
            <a:pPr lvl="1">
              <a:lnSpc>
                <a:spcPct val="90000"/>
              </a:lnSpc>
              <a:buFontTx/>
              <a:buNone/>
            </a:pPr>
            <a:r>
              <a:rPr lang="en-US" sz="2400"/>
              <a:t>Check for pulse during mouth-to-mouth resuscitation, as necessary.</a:t>
            </a:r>
          </a:p>
        </p:txBody>
      </p:sp>
    </p:spTree>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09C60AA-00BB-4645-B4BB-B8C655834408}" type="datetime1">
              <a:rPr lang="en-US"/>
              <a:pPr/>
              <a:t>12/15/2014</a:t>
            </a:fld>
            <a:endParaRPr lang="en-US"/>
          </a:p>
        </p:txBody>
      </p:sp>
      <p:sp>
        <p:nvSpPr>
          <p:cNvPr id="5" name="Footer Placeholder 4"/>
          <p:cNvSpPr>
            <a:spLocks noGrp="1"/>
          </p:cNvSpPr>
          <p:nvPr>
            <p:ph type="ftr" sz="quarter" idx="11"/>
          </p:nvPr>
        </p:nvSpPr>
        <p:spPr/>
        <p:txBody>
          <a:bodyPr/>
          <a:lstStyle/>
          <a:p>
            <a:r>
              <a:rPr lang="en-US"/>
              <a:t>Task # 081-831-1000</a:t>
            </a:r>
          </a:p>
        </p:txBody>
      </p:sp>
      <p:sp>
        <p:nvSpPr>
          <p:cNvPr id="6" name="Slide Number Placeholder 5"/>
          <p:cNvSpPr>
            <a:spLocks noGrp="1"/>
          </p:cNvSpPr>
          <p:nvPr>
            <p:ph type="sldNum" sz="quarter" idx="12"/>
          </p:nvPr>
        </p:nvSpPr>
        <p:spPr/>
        <p:txBody>
          <a:bodyPr/>
          <a:lstStyle/>
          <a:p>
            <a:pPr lvl="1"/>
            <a:fld id="{A3E80946-BB26-4452-90D2-23A468C5D7E3}" type="slidenum">
              <a:rPr lang="en-US"/>
              <a:pPr lvl="1"/>
              <a:t>9</a:t>
            </a:fld>
            <a:endParaRPr lang="en-US">
              <a:latin typeface="Times New Roman" pitchFamily="18" charset="0"/>
            </a:endParaRPr>
          </a:p>
        </p:txBody>
      </p:sp>
      <p:sp>
        <p:nvSpPr>
          <p:cNvPr id="10244" name="Rectangle 4"/>
          <p:cNvSpPr>
            <a:spLocks noGrp="1" noChangeArrowheads="1"/>
          </p:cNvSpPr>
          <p:nvPr>
            <p:ph type="title"/>
          </p:nvPr>
        </p:nvSpPr>
        <p:spPr/>
        <p:txBody>
          <a:bodyPr/>
          <a:lstStyle/>
          <a:p>
            <a:r>
              <a:rPr lang="en-US"/>
              <a:t>	Check for Bleeding</a:t>
            </a:r>
          </a:p>
        </p:txBody>
      </p:sp>
      <p:sp>
        <p:nvSpPr>
          <p:cNvPr id="10245" name="Rectangle 5"/>
          <p:cNvSpPr>
            <a:spLocks noGrp="1" noChangeArrowheads="1"/>
          </p:cNvSpPr>
          <p:nvPr>
            <p:ph type="body" idx="1"/>
          </p:nvPr>
        </p:nvSpPr>
        <p:spPr/>
        <p:txBody>
          <a:bodyPr/>
          <a:lstStyle/>
          <a:p>
            <a:pPr marL="609600" indent="-609600"/>
            <a:r>
              <a:rPr lang="en-US"/>
              <a:t>Look for spurts of blood or blood-soaked clothes.</a:t>
            </a:r>
          </a:p>
          <a:p>
            <a:pPr marL="609600" indent="-609600"/>
            <a:r>
              <a:rPr lang="en-US"/>
              <a:t>Look for entry and exit wounds.</a:t>
            </a:r>
          </a:p>
          <a:p>
            <a:pPr marL="609600" indent="-609600"/>
            <a:r>
              <a:rPr lang="en-US"/>
              <a:t>If bleeding is present, stop the evaluation and begin treatment as appropriate</a:t>
            </a:r>
          </a:p>
          <a:p>
            <a:pPr marL="2209800" lvl="4" indent="-381000">
              <a:buFontTx/>
              <a:buNone/>
            </a:pPr>
            <a:r>
              <a:rPr lang="en-US" sz="2400">
                <a:solidFill>
                  <a:schemeClr val="hlink"/>
                </a:solidFill>
              </a:rPr>
              <a:t>		</a:t>
            </a:r>
            <a:endParaRPr lang="en-US"/>
          </a:p>
        </p:txBody>
      </p:sp>
    </p:spTree>
  </p:cSld>
  <p:clrMapOvr>
    <a:masterClrMapping/>
  </p:clrMapOvr>
  <p:transition>
    <p:checker/>
  </p:transition>
</p:sld>
</file>

<file path=ppt/theme/theme1.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Office\Templates\1033\Training.pot</Template>
  <TotalTime>0</TotalTime>
  <Words>859</Words>
  <Application>Microsoft Office PowerPoint</Application>
  <PresentationFormat>On-screen Show (4:3)</PresentationFormat>
  <Paragraphs>250</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Training</vt:lpstr>
      <vt:lpstr>Slide 1</vt:lpstr>
      <vt:lpstr>Evaluate A Casualty Task  #081-831-1000</vt:lpstr>
      <vt:lpstr>  Conditions </vt:lpstr>
      <vt:lpstr>  Standards</vt:lpstr>
      <vt:lpstr>  WARNING</vt:lpstr>
      <vt:lpstr> Performance Steps</vt:lpstr>
      <vt:lpstr> Check for Responsiveness</vt:lpstr>
      <vt:lpstr>  Check for Breathing</vt:lpstr>
      <vt:lpstr> Check for Bleeding</vt:lpstr>
      <vt:lpstr>  WARNING</vt:lpstr>
      <vt:lpstr>  Check for Shock</vt:lpstr>
      <vt:lpstr>  WARNING</vt:lpstr>
      <vt:lpstr> Check for Fractures</vt:lpstr>
      <vt:lpstr>  WARNING</vt:lpstr>
      <vt:lpstr>  Fractures cont.</vt:lpstr>
      <vt:lpstr>  Fractures cont.</vt:lpstr>
      <vt:lpstr>  Fractures cont.</vt:lpstr>
      <vt:lpstr>  Fractures cont.</vt:lpstr>
      <vt:lpstr>  Fractures cont.</vt:lpstr>
      <vt:lpstr>  Fractures cont.</vt:lpstr>
      <vt:lpstr>  Check for Burns</vt:lpstr>
      <vt:lpstr> Check for Head Injury</vt:lpstr>
      <vt:lpstr>  Head Injury cont.</vt:lpstr>
      <vt:lpstr>Slide 24</vt:lpstr>
      <vt:lpstr> Brief the Soldier</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2014-12-15T19:56:24Z</dcterms:created>
  <dcterms:modified xsi:type="dcterms:W3CDTF">2014-12-15T19:56:46Z</dcterms:modified>
</cp:coreProperties>
</file>